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57" r:id="rId3"/>
    <p:sldId id="278" r:id="rId4"/>
    <p:sldId id="279" r:id="rId5"/>
    <p:sldId id="280" r:id="rId6"/>
    <p:sldId id="282" r:id="rId7"/>
    <p:sldId id="283" r:id="rId8"/>
    <p:sldId id="284" r:id="rId9"/>
    <p:sldId id="296" r:id="rId10"/>
    <p:sldId id="285" r:id="rId11"/>
    <p:sldId id="286" r:id="rId12"/>
    <p:sldId id="297" r:id="rId13"/>
    <p:sldId id="299" r:id="rId14"/>
    <p:sldId id="288" r:id="rId15"/>
    <p:sldId id="293" r:id="rId16"/>
    <p:sldId id="258" r:id="rId17"/>
    <p:sldId id="260" r:id="rId18"/>
    <p:sldId id="259" r:id="rId19"/>
    <p:sldId id="261" r:id="rId20"/>
    <p:sldId id="290" r:id="rId21"/>
    <p:sldId id="264" r:id="rId22"/>
    <p:sldId id="273" r:id="rId23"/>
    <p:sldId id="269" r:id="rId24"/>
    <p:sldId id="272" r:id="rId25"/>
    <p:sldId id="295" r:id="rId26"/>
    <p:sldId id="271" r:id="rId27"/>
    <p:sldId id="294" r:id="rId28"/>
    <p:sldId id="281" r:id="rId29"/>
    <p:sldId id="277"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DED6"/>
    <a:srgbClr val="E8E8E8"/>
    <a:srgbClr val="4F4F4F"/>
    <a:srgbClr val="4CC0B8"/>
    <a:srgbClr val="1D47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79856" autoAdjust="0"/>
  </p:normalViewPr>
  <p:slideViewPr>
    <p:cSldViewPr snapToGrid="0">
      <p:cViewPr varScale="1">
        <p:scale>
          <a:sx n="89" d="100"/>
          <a:sy n="89" d="100"/>
        </p:scale>
        <p:origin x="1596" y="84"/>
      </p:cViewPr>
      <p:guideLst/>
    </p:cSldViewPr>
  </p:slideViewPr>
  <p:notesTextViewPr>
    <p:cViewPr>
      <p:scale>
        <a:sx n="1" d="1"/>
        <a:sy n="1" d="1"/>
      </p:scale>
      <p:origin x="0" y="0"/>
    </p:cViewPr>
  </p:notesTextViewPr>
  <p:notesViewPr>
    <p:cSldViewPr snapToGrid="0">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2391A79-C07B-E51D-7FB5-BAA96CAF2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6C26712F-7E30-103D-E289-99B11BCBB8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1613BD-42A2-422D-9747-B7B6A350A0E5}" type="datetimeFigureOut">
              <a:rPr lang="de-DE" smtClean="0"/>
              <a:t>18.01.2024</a:t>
            </a:fld>
            <a:endParaRPr lang="de-DE"/>
          </a:p>
        </p:txBody>
      </p:sp>
      <p:sp>
        <p:nvSpPr>
          <p:cNvPr id="4" name="Fußzeilenplatzhalter 3">
            <a:extLst>
              <a:ext uri="{FF2B5EF4-FFF2-40B4-BE49-F238E27FC236}">
                <a16:creationId xmlns:a16="http://schemas.microsoft.com/office/drawing/2014/main" id="{DBFFE6FD-FAEC-F2C9-95A5-7EDA7B516E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84AECE01-2F9A-B8A0-ED9C-210ED0BCA1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2965E8-B867-4255-A8EE-971B5ACE7272}" type="slidenum">
              <a:rPr lang="de-DE" smtClean="0"/>
              <a:t>‹Nr.›</a:t>
            </a:fld>
            <a:endParaRPr lang="de-DE"/>
          </a:p>
        </p:txBody>
      </p:sp>
    </p:spTree>
    <p:extLst>
      <p:ext uri="{BB962C8B-B14F-4D97-AF65-F5344CB8AC3E}">
        <p14:creationId xmlns:p14="http://schemas.microsoft.com/office/powerpoint/2010/main" val="1512161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5AB9C-FAD9-4CB7-96A3-3A963B4DD5D4}" type="datetimeFigureOut">
              <a:rPr lang="de-DE" smtClean="0"/>
              <a:t>18.01.2024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6CA584-3EB6-4079-A30C-CECF9E172306}" type="slidenum">
              <a:rPr lang="de-DE" smtClean="0"/>
              <a:t>‹Nr.›</a:t>
            </a:fld>
            <a:endParaRPr lang="de-DE"/>
          </a:p>
        </p:txBody>
      </p:sp>
    </p:spTree>
    <p:extLst>
      <p:ext uri="{BB962C8B-B14F-4D97-AF65-F5344CB8AC3E}">
        <p14:creationId xmlns:p14="http://schemas.microsoft.com/office/powerpoint/2010/main" val="1397488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Einheitliches CD, welches bereits als CSS Files festgehalten wurden um ein einheitliches Erscheinungsbild zu erhalten </a:t>
            </a:r>
          </a:p>
        </p:txBody>
      </p:sp>
      <p:sp>
        <p:nvSpPr>
          <p:cNvPr id="4" name="Foliennummernplatzhalter 3"/>
          <p:cNvSpPr>
            <a:spLocks noGrp="1"/>
          </p:cNvSpPr>
          <p:nvPr>
            <p:ph type="sldNum" sz="quarter" idx="5"/>
          </p:nvPr>
        </p:nvSpPr>
        <p:spPr/>
        <p:txBody>
          <a:bodyPr/>
          <a:lstStyle/>
          <a:p>
            <a:fld id="{1E6CA584-3EB6-4079-A30C-CECF9E172306}" type="slidenum">
              <a:rPr lang="de-DE" smtClean="0"/>
              <a:t>2</a:t>
            </a:fld>
            <a:endParaRPr lang="de-DE"/>
          </a:p>
        </p:txBody>
      </p:sp>
    </p:spTree>
    <p:extLst>
      <p:ext uri="{BB962C8B-B14F-4D97-AF65-F5344CB8AC3E}">
        <p14:creationId xmlns:p14="http://schemas.microsoft.com/office/powerpoint/2010/main" val="1861804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11</a:t>
            </a:fld>
            <a:endParaRPr lang="de-DE"/>
          </a:p>
        </p:txBody>
      </p:sp>
    </p:spTree>
    <p:extLst>
      <p:ext uri="{BB962C8B-B14F-4D97-AF65-F5344CB8AC3E}">
        <p14:creationId xmlns:p14="http://schemas.microsoft.com/office/powerpoint/2010/main" val="1713001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12</a:t>
            </a:fld>
            <a:endParaRPr lang="de-DE"/>
          </a:p>
        </p:txBody>
      </p:sp>
    </p:spTree>
    <p:extLst>
      <p:ext uri="{BB962C8B-B14F-4D97-AF65-F5344CB8AC3E}">
        <p14:creationId xmlns:p14="http://schemas.microsoft.com/office/powerpoint/2010/main" val="349905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13</a:t>
            </a:fld>
            <a:endParaRPr lang="de-DE"/>
          </a:p>
        </p:txBody>
      </p:sp>
    </p:spTree>
    <p:extLst>
      <p:ext uri="{BB962C8B-B14F-4D97-AF65-F5344CB8AC3E}">
        <p14:creationId xmlns:p14="http://schemas.microsoft.com/office/powerpoint/2010/main" val="128386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Einheitliches CD, welches bereits als CSS Files festgehalten wurden um ein einheitliches Erscheinungsbild zu erhalten </a:t>
            </a:r>
          </a:p>
        </p:txBody>
      </p:sp>
      <p:sp>
        <p:nvSpPr>
          <p:cNvPr id="4" name="Foliennummernplatzhalter 3"/>
          <p:cNvSpPr>
            <a:spLocks noGrp="1"/>
          </p:cNvSpPr>
          <p:nvPr>
            <p:ph type="sldNum" sz="quarter" idx="5"/>
          </p:nvPr>
        </p:nvSpPr>
        <p:spPr/>
        <p:txBody>
          <a:bodyPr/>
          <a:lstStyle/>
          <a:p>
            <a:fld id="{1E6CA584-3EB6-4079-A30C-CECF9E172306}" type="slidenum">
              <a:rPr lang="de-DE" smtClean="0"/>
              <a:t>14</a:t>
            </a:fld>
            <a:endParaRPr lang="de-DE"/>
          </a:p>
        </p:txBody>
      </p:sp>
    </p:spTree>
    <p:extLst>
      <p:ext uri="{BB962C8B-B14F-4D97-AF65-F5344CB8AC3E}">
        <p14:creationId xmlns:p14="http://schemas.microsoft.com/office/powerpoint/2010/main" val="3987582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Einheitliches CD, welches bereits als CSS Files festgehalten wurden um ein einheitliches Erscheinungsbild zu erhalten </a:t>
            </a:r>
          </a:p>
        </p:txBody>
      </p:sp>
      <p:sp>
        <p:nvSpPr>
          <p:cNvPr id="4" name="Foliennummernplatzhalter 3"/>
          <p:cNvSpPr>
            <a:spLocks noGrp="1"/>
          </p:cNvSpPr>
          <p:nvPr>
            <p:ph type="sldNum" sz="quarter" idx="5"/>
          </p:nvPr>
        </p:nvSpPr>
        <p:spPr/>
        <p:txBody>
          <a:bodyPr/>
          <a:lstStyle/>
          <a:p>
            <a:fld id="{1E6CA584-3EB6-4079-A30C-CECF9E172306}" type="slidenum">
              <a:rPr lang="de-DE" smtClean="0"/>
              <a:t>15</a:t>
            </a:fld>
            <a:endParaRPr lang="de-DE"/>
          </a:p>
        </p:txBody>
      </p:sp>
    </p:spTree>
    <p:extLst>
      <p:ext uri="{BB962C8B-B14F-4D97-AF65-F5344CB8AC3E}">
        <p14:creationId xmlns:p14="http://schemas.microsoft.com/office/powerpoint/2010/main" val="186180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Color Auswahl:</a:t>
            </a:r>
          </a:p>
          <a:p>
            <a:endParaRPr lang="de-DE" dirty="0"/>
          </a:p>
          <a:p>
            <a:r>
              <a:rPr lang="de-DE" dirty="0"/>
              <a:t>Farbharmonie: Schattierungen im RGB Farbmodus </a:t>
            </a:r>
          </a:p>
        </p:txBody>
      </p:sp>
      <p:sp>
        <p:nvSpPr>
          <p:cNvPr id="4" name="Foliennummernplatzhalter 3"/>
          <p:cNvSpPr>
            <a:spLocks noGrp="1"/>
          </p:cNvSpPr>
          <p:nvPr>
            <p:ph type="sldNum" sz="quarter" idx="5"/>
          </p:nvPr>
        </p:nvSpPr>
        <p:spPr/>
        <p:txBody>
          <a:bodyPr/>
          <a:lstStyle/>
          <a:p>
            <a:fld id="{1E6CA584-3EB6-4079-A30C-CECF9E172306}" type="slidenum">
              <a:rPr lang="de-DE" smtClean="0"/>
              <a:t>16</a:t>
            </a:fld>
            <a:endParaRPr lang="de-DE"/>
          </a:p>
        </p:txBody>
      </p:sp>
    </p:spTree>
    <p:extLst>
      <p:ext uri="{BB962C8B-B14F-4D97-AF65-F5344CB8AC3E}">
        <p14:creationId xmlns:p14="http://schemas.microsoft.com/office/powerpoint/2010/main" val="2766693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mj-lt"/>
              <a:buAutoNum type="arabicPeriod"/>
            </a:pPr>
            <a:r>
              <a:rPr lang="de-DE" b="1" i="0" dirty="0">
                <a:solidFill>
                  <a:srgbClr val="D1D5DB"/>
                </a:solidFill>
                <a:effectLst/>
                <a:latin typeface="Söhne"/>
              </a:rPr>
              <a:t>Lesbarkeit:</a:t>
            </a:r>
            <a:r>
              <a:rPr lang="de-DE" b="0" i="0" dirty="0">
                <a:solidFill>
                  <a:srgbClr val="D1D5DB"/>
                </a:solidFill>
                <a:effectLst/>
                <a:latin typeface="Söhne"/>
              </a:rPr>
              <a:t> Helvetica Neue LT Pro 45 Light ist eine leichte Variante der Helvetica-Schriftfamilie. </a:t>
            </a:r>
          </a:p>
          <a:p>
            <a:pPr algn="l">
              <a:buFont typeface="+mj-lt"/>
              <a:buAutoNum type="arabicPeriod"/>
            </a:pPr>
            <a:r>
              <a:rPr lang="de-DE" b="1" i="0" dirty="0">
                <a:solidFill>
                  <a:srgbClr val="D1D5DB"/>
                </a:solidFill>
                <a:effectLst/>
                <a:latin typeface="Söhne"/>
              </a:rPr>
              <a:t>Stil und Design:</a:t>
            </a:r>
            <a:r>
              <a:rPr lang="de-DE" b="0" i="0" dirty="0">
                <a:solidFill>
                  <a:srgbClr val="D1D5DB"/>
                </a:solidFill>
                <a:effectLst/>
                <a:latin typeface="Söhne"/>
              </a:rPr>
              <a:t> klaren und modernen Stil. Passt zur Markenidentität und dem Design der Webanwendung. Es ist wichtig, dass die Schriftart das gewünschte visuelle Erscheinungsbild der Anwendung unterstützt.</a:t>
            </a:r>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17</a:t>
            </a:fld>
            <a:endParaRPr lang="de-DE"/>
          </a:p>
        </p:txBody>
      </p:sp>
    </p:spTree>
    <p:extLst>
      <p:ext uri="{BB962C8B-B14F-4D97-AF65-F5344CB8AC3E}">
        <p14:creationId xmlns:p14="http://schemas.microsoft.com/office/powerpoint/2010/main" val="4116301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Logo in zwei verschiedenen Varianten (insbesondere für Anwendungen im Light- und </a:t>
            </a:r>
            <a:r>
              <a:rPr lang="de-DE" dirty="0" err="1"/>
              <a:t>Darkmode</a:t>
            </a:r>
            <a:r>
              <a:rPr lang="de-DE" dirty="0"/>
              <a:t> wichtig) </a:t>
            </a:r>
          </a:p>
          <a:p>
            <a:r>
              <a:rPr lang="de-DE" dirty="0"/>
              <a:t>Logo kann mit und ohne Schriftzug stehen </a:t>
            </a:r>
          </a:p>
          <a:p>
            <a:endParaRPr lang="de-DE" dirty="0"/>
          </a:p>
          <a:p>
            <a:endParaRPr lang="de-DE" dirty="0"/>
          </a:p>
          <a:p>
            <a:r>
              <a:rPr lang="de-DE" dirty="0"/>
              <a:t>Abstraktere Visualisierung von Obst und Gemüse in einem Korb</a:t>
            </a:r>
          </a:p>
        </p:txBody>
      </p:sp>
      <p:sp>
        <p:nvSpPr>
          <p:cNvPr id="4" name="Foliennummernplatzhalter 3"/>
          <p:cNvSpPr>
            <a:spLocks noGrp="1"/>
          </p:cNvSpPr>
          <p:nvPr>
            <p:ph type="sldNum" sz="quarter" idx="5"/>
          </p:nvPr>
        </p:nvSpPr>
        <p:spPr/>
        <p:txBody>
          <a:bodyPr/>
          <a:lstStyle/>
          <a:p>
            <a:fld id="{1E6CA584-3EB6-4079-A30C-CECF9E172306}" type="slidenum">
              <a:rPr lang="de-DE" smtClean="0"/>
              <a:t>18</a:t>
            </a:fld>
            <a:endParaRPr lang="de-DE"/>
          </a:p>
        </p:txBody>
      </p:sp>
    </p:spTree>
    <p:extLst>
      <p:ext uri="{BB962C8B-B14F-4D97-AF65-F5344CB8AC3E}">
        <p14:creationId xmlns:p14="http://schemas.microsoft.com/office/powerpoint/2010/main" val="3179331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D1D5DB"/>
                </a:solidFill>
                <a:effectLst/>
                <a:latin typeface="Söhne"/>
              </a:rPr>
              <a:t>Wireframes:</a:t>
            </a:r>
          </a:p>
          <a:p>
            <a:pPr marL="171450" indent="-171450">
              <a:buFont typeface="Arial" panose="020B0604020202020204" pitchFamily="34" charset="0"/>
              <a:buChar char="•"/>
            </a:pPr>
            <a:r>
              <a:rPr lang="de-DE" b="0" i="0" dirty="0">
                <a:solidFill>
                  <a:srgbClr val="D1D5DB"/>
                </a:solidFill>
                <a:effectLst/>
                <a:latin typeface="Söhne"/>
              </a:rPr>
              <a:t>die grundlegende Struktur und Konzeption der Webseite oder Anwendung zu planen.</a:t>
            </a:r>
          </a:p>
          <a:p>
            <a:pPr marL="171450" indent="-171450">
              <a:buFont typeface="Arial" panose="020B0604020202020204" pitchFamily="34" charset="0"/>
              <a:buChar char="•"/>
            </a:pPr>
            <a:r>
              <a:rPr lang="de-DE" b="0" i="0" dirty="0">
                <a:solidFill>
                  <a:srgbClr val="D1D5DB"/>
                </a:solidFill>
                <a:effectLst/>
                <a:latin typeface="Söhne"/>
              </a:rPr>
              <a:t> Konzentration auf grundlegende Elemente und Funktionen</a:t>
            </a:r>
          </a:p>
          <a:p>
            <a:pPr marL="171450" indent="-171450">
              <a:buFont typeface="Arial" panose="020B0604020202020204" pitchFamily="34" charset="0"/>
              <a:buChar char="•"/>
            </a:pPr>
            <a:r>
              <a:rPr lang="de-DE" b="0" i="0" dirty="0">
                <a:solidFill>
                  <a:srgbClr val="D1D5DB"/>
                </a:solidFill>
                <a:effectLst/>
                <a:latin typeface="Söhne"/>
              </a:rPr>
              <a:t>Kommunikationsmittel zwischen den beiden Teammitgliedern </a:t>
            </a:r>
            <a:r>
              <a:rPr lang="de-DE" b="0" i="0" dirty="0">
                <a:solidFill>
                  <a:srgbClr val="D1D5DB"/>
                </a:solidFill>
                <a:effectLst/>
                <a:latin typeface="Söhne"/>
                <a:sym typeface="Wingdings" panose="05000000000000000000" pitchFamily="2" charset="2"/>
              </a:rPr>
              <a:t> Gemeinsame Zielorientierung </a:t>
            </a:r>
          </a:p>
          <a:p>
            <a:pPr marL="171450" indent="-171450">
              <a:buFont typeface="Arial" panose="020B0604020202020204" pitchFamily="34" charset="0"/>
              <a:buChar char="•"/>
            </a:pPr>
            <a:r>
              <a:rPr lang="de-DE" b="0" i="0" dirty="0">
                <a:solidFill>
                  <a:srgbClr val="D1D5DB"/>
                </a:solidFill>
                <a:effectLst/>
                <a:latin typeface="Söhne"/>
                <a:sym typeface="Wingdings" panose="05000000000000000000" pitchFamily="2" charset="2"/>
              </a:rPr>
              <a:t>UX testen / Feedback sammeln </a:t>
            </a:r>
          </a:p>
          <a:p>
            <a:pPr marL="171450" indent="-171450">
              <a:buFont typeface="Arial" panose="020B0604020202020204" pitchFamily="34" charset="0"/>
              <a:buChar char="•"/>
            </a:pPr>
            <a:endParaRPr lang="de-DE" b="0" i="0" dirty="0">
              <a:solidFill>
                <a:srgbClr val="D1D5DB"/>
              </a:solidFill>
              <a:effectLst/>
              <a:latin typeface="Söhne"/>
              <a:sym typeface="Wingdings" panose="05000000000000000000" pitchFamily="2" charset="2"/>
            </a:endParaRPr>
          </a:p>
          <a:p>
            <a:pPr marL="171450" indent="-171450">
              <a:buFont typeface="Arial" panose="020B0604020202020204" pitchFamily="34" charset="0"/>
              <a:buChar char="•"/>
            </a:pPr>
            <a:endParaRPr lang="de-DE" b="0" i="0" dirty="0">
              <a:solidFill>
                <a:srgbClr val="D1D5DB"/>
              </a:solidFill>
              <a:effectLst/>
              <a:latin typeface="Söhne"/>
              <a:sym typeface="Wingdings" panose="05000000000000000000" pitchFamily="2" charset="2"/>
            </a:endParaRPr>
          </a:p>
          <a:p>
            <a:pPr marL="0" indent="0">
              <a:buFont typeface="Arial" panose="020B0604020202020204" pitchFamily="34" charset="0"/>
              <a:buNone/>
            </a:pPr>
            <a:endParaRPr lang="de-DE" b="0" i="0" dirty="0">
              <a:solidFill>
                <a:srgbClr val="D1D5DB"/>
              </a:solidFill>
              <a:effectLst/>
              <a:latin typeface="Söhne"/>
              <a:sym typeface="Wingdings" panose="05000000000000000000" pitchFamily="2" charset="2"/>
            </a:endParaRPr>
          </a:p>
          <a:p>
            <a:pPr marL="0" indent="0">
              <a:buFont typeface="Arial" panose="020B0604020202020204" pitchFamily="34" charset="0"/>
              <a:buNone/>
            </a:pPr>
            <a:endParaRPr lang="de-DE" b="0" i="0" dirty="0">
              <a:solidFill>
                <a:srgbClr val="D1D5DB"/>
              </a:solidFill>
              <a:effectLst/>
              <a:latin typeface="Söhne"/>
              <a:sym typeface="Wingdings" panose="05000000000000000000" pitchFamily="2" charset="2"/>
            </a:endParaRPr>
          </a:p>
          <a:p>
            <a:pPr marL="0" indent="0">
              <a:buFont typeface="Arial" panose="020B0604020202020204" pitchFamily="34" charset="0"/>
              <a:buNone/>
            </a:pPr>
            <a:r>
              <a:rPr lang="de-DE" b="0" i="0" dirty="0">
                <a:solidFill>
                  <a:srgbClr val="D1D5DB"/>
                </a:solidFill>
                <a:effectLst/>
                <a:latin typeface="Söhne"/>
                <a:sym typeface="Wingdings" panose="05000000000000000000" pitchFamily="2" charset="2"/>
              </a:rPr>
              <a:t>Design Prototyp Mobil: https://www.figma.com/proto/MUbH2I6k6Payi9Em3XGpp0/snackTrack?page-id=88%3A48&amp;type=design&amp;node-id=88-53&amp;viewport=-10%2C-45%2C1.49&amp;t=ypoM6CpmxFAoCmdx-1&amp;scaling=scale-down&amp;starting-point-node-id=88%3A49&amp;mode=design</a:t>
            </a:r>
          </a:p>
          <a:p>
            <a:pPr marL="0" indent="0">
              <a:buFont typeface="Arial" panose="020B0604020202020204" pitchFamily="34" charset="0"/>
              <a:buNone/>
            </a:pPr>
            <a:endParaRPr lang="de-DE" b="0" i="0" dirty="0">
              <a:solidFill>
                <a:srgbClr val="D1D5DB"/>
              </a:solidFill>
              <a:effectLst/>
              <a:latin typeface="Söhne"/>
              <a:sym typeface="Wingdings" panose="05000000000000000000" pitchFamily="2" charset="2"/>
            </a:endParaRPr>
          </a:p>
          <a:p>
            <a:pPr marL="0" indent="0">
              <a:buFont typeface="Arial" panose="020B0604020202020204" pitchFamily="34" charset="0"/>
              <a:buNone/>
            </a:pPr>
            <a:r>
              <a:rPr lang="de-DE" b="0" i="0" dirty="0">
                <a:solidFill>
                  <a:srgbClr val="D1D5DB"/>
                </a:solidFill>
                <a:effectLst/>
                <a:latin typeface="Söhne"/>
                <a:sym typeface="Wingdings" panose="05000000000000000000" pitchFamily="2" charset="2"/>
              </a:rPr>
              <a:t>Design Prototyp Desktop: https://www.figma.com/proto/MUbH2I6k6Payi9Em3XGpp0/snackTrack?page-id=0%3A1&amp;type=design&amp;node-id=3-538&amp;viewport=-616%2C-115%2C0.51&amp;t=qWLuklvVaLPSPSLs-1&amp;scaling=scale-down&amp;starting-point-node-id=3%3A538&amp;mode=design</a:t>
            </a:r>
          </a:p>
          <a:p>
            <a:pPr marL="0" indent="0">
              <a:buFont typeface="Arial" panose="020B0604020202020204" pitchFamily="34" charset="0"/>
              <a:buNone/>
            </a:pPr>
            <a:endParaRPr lang="de-DE" b="0" i="0" dirty="0">
              <a:solidFill>
                <a:srgbClr val="D1D5DB"/>
              </a:solidFill>
              <a:effectLst/>
              <a:latin typeface="Söhne"/>
              <a:sym typeface="Wingdings" panose="05000000000000000000" pitchFamily="2" charset="2"/>
            </a:endParaRPr>
          </a:p>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19</a:t>
            </a:fld>
            <a:endParaRPr lang="de-DE"/>
          </a:p>
        </p:txBody>
      </p:sp>
    </p:spTree>
    <p:extLst>
      <p:ext uri="{BB962C8B-B14F-4D97-AF65-F5344CB8AC3E}">
        <p14:creationId xmlns:p14="http://schemas.microsoft.com/office/powerpoint/2010/main" val="538508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Firebase bietet eine Vielzahl von Funktionen, die es zu einem attraktiven Backend-</a:t>
            </a:r>
            <a:r>
              <a:rPr lang="de-DE" sz="1200" dirty="0" err="1">
                <a:latin typeface="+mn-lt"/>
              </a:rPr>
              <a:t>as</a:t>
            </a:r>
            <a:r>
              <a:rPr lang="de-DE" sz="1200" dirty="0">
                <a:latin typeface="+mn-lt"/>
              </a:rPr>
              <a:t>-a-Service (</a:t>
            </a:r>
            <a:r>
              <a:rPr lang="de-DE" sz="1200" dirty="0" err="1">
                <a:latin typeface="+mn-lt"/>
              </a:rPr>
              <a:t>BaaS</a:t>
            </a:r>
            <a:r>
              <a:rPr lang="de-DE" sz="1200" dirty="0">
                <a:latin typeface="+mn-lt"/>
              </a:rPr>
              <a:t>) und Mobile-Backend-</a:t>
            </a:r>
            <a:r>
              <a:rPr lang="de-DE" sz="1200" dirty="0" err="1">
                <a:latin typeface="+mn-lt"/>
              </a:rPr>
              <a:t>as</a:t>
            </a:r>
            <a:r>
              <a:rPr lang="de-DE" sz="1200" dirty="0">
                <a:latin typeface="+mn-lt"/>
              </a:rPr>
              <a:t>-a-Service (</a:t>
            </a:r>
            <a:r>
              <a:rPr lang="de-DE" sz="1200" dirty="0" err="1">
                <a:latin typeface="+mn-lt"/>
              </a:rPr>
              <a:t>MBaaS</a:t>
            </a:r>
            <a:r>
              <a:rPr lang="de-DE" sz="1200" dirty="0">
                <a:latin typeface="+mn-lt"/>
              </a:rPr>
              <a:t>) machen. Im folgenden wird die Entscheidung begründet:</a:t>
            </a:r>
          </a:p>
          <a:p>
            <a:endParaRPr lang="de-DE" sz="1200" dirty="0">
              <a:latin typeface="+mn-lt"/>
            </a:endParaRPr>
          </a:p>
          <a:p>
            <a:endParaRPr lang="de-DE" sz="1200" dirty="0">
              <a:latin typeface="+mn-lt"/>
            </a:endParaRPr>
          </a:p>
          <a:p>
            <a:pPr algn="l"/>
            <a:r>
              <a:rPr lang="de-DE" sz="1600" b="1" i="0" u="sng" kern="1200" dirty="0">
                <a:solidFill>
                  <a:srgbClr val="E6EDF3"/>
                </a:solidFill>
                <a:effectLst/>
                <a:latin typeface="+mn-lt"/>
                <a:ea typeface="+mn-ea"/>
                <a:cs typeface="+mn-cs"/>
              </a:rPr>
              <a:t>Firebase</a:t>
            </a:r>
          </a:p>
          <a:p>
            <a:pPr algn="l"/>
            <a:r>
              <a:rPr lang="de-DE" sz="1200" b="0" i="0" dirty="0">
                <a:solidFill>
                  <a:srgbClr val="E6EDF3"/>
                </a:solidFill>
                <a:effectLst/>
                <a:latin typeface="+mn-lt"/>
              </a:rPr>
              <a:t>Firebase bietet eine Vielzahl von Funktionen, die es zu einem attraktiven Backend-</a:t>
            </a:r>
            <a:r>
              <a:rPr lang="de-DE" sz="1200" b="0" i="0" dirty="0" err="1">
                <a:solidFill>
                  <a:srgbClr val="E6EDF3"/>
                </a:solidFill>
                <a:effectLst/>
                <a:latin typeface="+mn-lt"/>
              </a:rPr>
              <a:t>as</a:t>
            </a:r>
            <a:r>
              <a:rPr lang="de-DE" sz="1200" b="0" i="0" dirty="0">
                <a:solidFill>
                  <a:srgbClr val="E6EDF3"/>
                </a:solidFill>
                <a:effectLst/>
                <a:latin typeface="+mn-lt"/>
              </a:rPr>
              <a:t>-a-Service (</a:t>
            </a:r>
            <a:r>
              <a:rPr lang="de-DE" sz="1200" b="0" i="0" dirty="0" err="1">
                <a:solidFill>
                  <a:srgbClr val="E6EDF3"/>
                </a:solidFill>
                <a:effectLst/>
                <a:latin typeface="+mn-lt"/>
              </a:rPr>
              <a:t>BaaS</a:t>
            </a:r>
            <a:r>
              <a:rPr lang="de-DE" sz="1200" b="0" i="0" dirty="0">
                <a:solidFill>
                  <a:srgbClr val="E6EDF3"/>
                </a:solidFill>
                <a:effectLst/>
                <a:latin typeface="+mn-lt"/>
              </a:rPr>
              <a:t>) und Mobile-Backend-</a:t>
            </a:r>
            <a:r>
              <a:rPr lang="de-DE" sz="1200" b="0" i="0" dirty="0" err="1">
                <a:solidFill>
                  <a:srgbClr val="E6EDF3"/>
                </a:solidFill>
                <a:effectLst/>
                <a:latin typeface="+mn-lt"/>
              </a:rPr>
              <a:t>as</a:t>
            </a:r>
            <a:r>
              <a:rPr lang="de-DE" sz="1200" b="0" i="0" dirty="0">
                <a:solidFill>
                  <a:srgbClr val="E6EDF3"/>
                </a:solidFill>
                <a:effectLst/>
                <a:latin typeface="+mn-lt"/>
              </a:rPr>
              <a:t>-a-Service (</a:t>
            </a:r>
            <a:r>
              <a:rPr lang="de-DE" sz="1200" b="0" i="0" dirty="0" err="1">
                <a:solidFill>
                  <a:srgbClr val="E6EDF3"/>
                </a:solidFill>
                <a:effectLst/>
                <a:latin typeface="+mn-lt"/>
              </a:rPr>
              <a:t>MBaaS</a:t>
            </a:r>
            <a:r>
              <a:rPr lang="de-DE" sz="1200" b="0" i="0" dirty="0">
                <a:solidFill>
                  <a:srgbClr val="E6EDF3"/>
                </a:solidFill>
                <a:effectLst/>
                <a:latin typeface="+mn-lt"/>
              </a:rPr>
              <a:t>) machen. Hier sind einige Vorteile von Firebase im Vergleich zu anderen Anbietern:</a:t>
            </a:r>
          </a:p>
          <a:p>
            <a:pPr algn="l">
              <a:buFont typeface="+mj-lt"/>
              <a:buAutoNum type="arabicPeriod"/>
            </a:pPr>
            <a:r>
              <a:rPr lang="de-DE" sz="1200" b="1" i="0" dirty="0">
                <a:solidFill>
                  <a:srgbClr val="E6EDF3"/>
                </a:solidFill>
                <a:effectLst/>
                <a:latin typeface="+mn-lt"/>
              </a:rPr>
              <a:t>Einfache Integration:</a:t>
            </a:r>
            <a:r>
              <a:rPr lang="de-DE" sz="1200" b="0" i="0" dirty="0">
                <a:solidFill>
                  <a:srgbClr val="E6EDF3"/>
                </a:solidFill>
                <a:effectLst/>
                <a:latin typeface="+mn-lt"/>
              </a:rPr>
              <a:t> Firebase bietet eine nahtlose Integration in verschiedene Plattformen, einschließlich iOS, Android, Web und Unity. Die SDKs sind gut dokumentiert und erleichtern die Implementierung von Funktionen in verschiedenen Anwendungen.</a:t>
            </a:r>
          </a:p>
          <a:p>
            <a:pPr algn="l">
              <a:buFont typeface="+mj-lt"/>
              <a:buAutoNum type="arabicPeriod"/>
            </a:pPr>
            <a:r>
              <a:rPr lang="de-DE" sz="1200" b="1" i="0" dirty="0">
                <a:solidFill>
                  <a:srgbClr val="E6EDF3"/>
                </a:solidFill>
                <a:effectLst/>
                <a:latin typeface="+mn-lt"/>
              </a:rPr>
              <a:t>Echtzeitdatenbank (Realtime Database):</a:t>
            </a:r>
            <a:r>
              <a:rPr lang="de-DE" sz="1200" b="0" i="0" dirty="0">
                <a:solidFill>
                  <a:srgbClr val="E6EDF3"/>
                </a:solidFill>
                <a:effectLst/>
                <a:latin typeface="+mn-lt"/>
              </a:rPr>
              <a:t> Firebase bietet eine Echtzeitdatenbank, die in Echtzeit synchronisiert wird. Dadurch können Benutzer sofortige Updates erhalten, ohne die Seite aktualisieren zu müssen. Dies ist besonders nützlich für Anwendungen, die Echtzeitkollaboration oder Messaging benötigen.</a:t>
            </a:r>
          </a:p>
          <a:p>
            <a:pPr algn="l">
              <a:buFont typeface="+mj-lt"/>
              <a:buAutoNum type="arabicPeriod"/>
            </a:pPr>
            <a:r>
              <a:rPr lang="de-DE" sz="1200" b="1" i="0" dirty="0">
                <a:solidFill>
                  <a:srgbClr val="E6EDF3"/>
                </a:solidFill>
                <a:effectLst/>
                <a:latin typeface="+mn-lt"/>
              </a:rPr>
              <a:t>Authentifizierung:</a:t>
            </a:r>
            <a:r>
              <a:rPr lang="de-DE" sz="1200" b="0" i="0" dirty="0">
                <a:solidFill>
                  <a:srgbClr val="E6EDF3"/>
                </a:solidFill>
                <a:effectLst/>
                <a:latin typeface="+mn-lt"/>
              </a:rPr>
              <a:t> Firebase bietet robuste Authentifizierungsdienste, die verschiedene Authentifizierungsmethoden unterstützen, einschließlich E-Mail/Passwort, soziale Anmeldungen (Google, Facebook, Twitter), Telefonnummer und mehr. Dies macht die Benutzerverwaltung einfach und sicher.</a:t>
            </a:r>
          </a:p>
          <a:p>
            <a:pPr algn="l">
              <a:buFont typeface="+mj-lt"/>
              <a:buAutoNum type="arabicPeriod"/>
            </a:pPr>
            <a:r>
              <a:rPr lang="de-DE" sz="1200" b="1" i="0" dirty="0">
                <a:solidFill>
                  <a:srgbClr val="E6EDF3"/>
                </a:solidFill>
                <a:effectLst/>
                <a:latin typeface="+mn-lt"/>
              </a:rPr>
              <a:t>Cloud </a:t>
            </a:r>
            <a:r>
              <a:rPr lang="de-DE" sz="1200" b="1" i="0" dirty="0" err="1">
                <a:solidFill>
                  <a:srgbClr val="E6EDF3"/>
                </a:solidFill>
                <a:effectLst/>
                <a:latin typeface="+mn-lt"/>
              </a:rPr>
              <a:t>Firestore</a:t>
            </a:r>
            <a:r>
              <a:rPr lang="de-DE" sz="1200" b="1" i="0" dirty="0">
                <a:solidFill>
                  <a:srgbClr val="E6EDF3"/>
                </a:solidFill>
                <a:effectLst/>
                <a:latin typeface="+mn-lt"/>
              </a:rPr>
              <a:t>:</a:t>
            </a:r>
            <a:r>
              <a:rPr lang="de-DE" sz="1200" b="0" i="0" dirty="0">
                <a:solidFill>
                  <a:srgbClr val="E6EDF3"/>
                </a:solidFill>
                <a:effectLst/>
                <a:latin typeface="+mn-lt"/>
              </a:rPr>
              <a:t> Firebase bietet neben der Echtzeitdatenbank auch Cloud </a:t>
            </a:r>
            <a:r>
              <a:rPr lang="de-DE" sz="1200" b="0" i="0" dirty="0" err="1">
                <a:solidFill>
                  <a:srgbClr val="E6EDF3"/>
                </a:solidFill>
                <a:effectLst/>
                <a:latin typeface="+mn-lt"/>
              </a:rPr>
              <a:t>Firestore</a:t>
            </a:r>
            <a:r>
              <a:rPr lang="de-DE" sz="1200" b="0" i="0" dirty="0">
                <a:solidFill>
                  <a:srgbClr val="E6EDF3"/>
                </a:solidFill>
                <a:effectLst/>
                <a:latin typeface="+mn-lt"/>
              </a:rPr>
              <a:t>, eine NoSQL-Datenbank, die skalierbar und leistungsstark ist. </a:t>
            </a:r>
            <a:r>
              <a:rPr lang="de-DE" sz="1200" b="0" i="0" dirty="0" err="1">
                <a:solidFill>
                  <a:srgbClr val="E6EDF3"/>
                </a:solidFill>
                <a:effectLst/>
                <a:latin typeface="+mn-lt"/>
              </a:rPr>
              <a:t>Firestore</a:t>
            </a:r>
            <a:r>
              <a:rPr lang="de-DE" sz="1200" b="0" i="0" dirty="0">
                <a:solidFill>
                  <a:srgbClr val="E6EDF3"/>
                </a:solidFill>
                <a:effectLst/>
                <a:latin typeface="+mn-lt"/>
              </a:rPr>
              <a:t> ermöglicht komplexe Abfragen und unterstützt Echtzeit-Updates.</a:t>
            </a:r>
          </a:p>
          <a:p>
            <a:pPr algn="l">
              <a:buFont typeface="+mj-lt"/>
              <a:buAutoNum type="arabicPeriod"/>
            </a:pPr>
            <a:r>
              <a:rPr lang="de-DE" sz="1200" b="1" i="0" dirty="0">
                <a:solidFill>
                  <a:srgbClr val="E6EDF3"/>
                </a:solidFill>
                <a:effectLst/>
                <a:latin typeface="+mn-lt"/>
              </a:rPr>
              <a:t>Cloud </a:t>
            </a:r>
            <a:r>
              <a:rPr lang="de-DE" sz="1200" b="1" i="0" dirty="0" err="1">
                <a:solidFill>
                  <a:srgbClr val="E6EDF3"/>
                </a:solidFill>
                <a:effectLst/>
                <a:latin typeface="+mn-lt"/>
              </a:rPr>
              <a:t>Functions</a:t>
            </a:r>
            <a:r>
              <a:rPr lang="de-DE" sz="1200" b="1" i="0" dirty="0">
                <a:solidFill>
                  <a:srgbClr val="E6EDF3"/>
                </a:solidFill>
                <a:effectLst/>
                <a:latin typeface="+mn-lt"/>
              </a:rPr>
              <a:t>:</a:t>
            </a:r>
            <a:r>
              <a:rPr lang="de-DE" sz="1200" b="0" i="0" dirty="0">
                <a:solidFill>
                  <a:srgbClr val="E6EDF3"/>
                </a:solidFill>
                <a:effectLst/>
                <a:latin typeface="+mn-lt"/>
              </a:rPr>
              <a:t> Firebase ermöglicht das Schreiben von serverseitigem Code mithilfe von Cloud </a:t>
            </a:r>
            <a:r>
              <a:rPr lang="de-DE" sz="1200" b="0" i="0" dirty="0" err="1">
                <a:solidFill>
                  <a:srgbClr val="E6EDF3"/>
                </a:solidFill>
                <a:effectLst/>
                <a:latin typeface="+mn-lt"/>
              </a:rPr>
              <a:t>Functions</a:t>
            </a:r>
            <a:r>
              <a:rPr lang="de-DE" sz="1200" b="0" i="0" dirty="0">
                <a:solidFill>
                  <a:srgbClr val="E6EDF3"/>
                </a:solidFill>
                <a:effectLst/>
                <a:latin typeface="+mn-lt"/>
              </a:rPr>
              <a:t>. Dadurch können Sie benutzerdefinierte Logik implementieren, die in Reaktion auf bestimmte Ereignisse, wie das Hinzufügen eines neuen Datensatzes oder das Authentifizieren eines Benutzers, ausgelöst wird.</a:t>
            </a:r>
          </a:p>
          <a:p>
            <a:pPr algn="l">
              <a:buFont typeface="+mj-lt"/>
              <a:buAutoNum type="arabicPeriod"/>
            </a:pPr>
            <a:r>
              <a:rPr lang="de-DE" sz="1200" b="1" i="0" dirty="0">
                <a:solidFill>
                  <a:srgbClr val="E6EDF3"/>
                </a:solidFill>
                <a:effectLst/>
                <a:latin typeface="+mn-lt"/>
              </a:rPr>
              <a:t>Hosting und Cloud Storage:</a:t>
            </a:r>
            <a:r>
              <a:rPr lang="de-DE" sz="1200" b="0" i="0" dirty="0">
                <a:solidFill>
                  <a:srgbClr val="E6EDF3"/>
                </a:solidFill>
                <a:effectLst/>
                <a:latin typeface="+mn-lt"/>
              </a:rPr>
              <a:t> Firebase bietet Hosting-Services für Webanwendungen und Cloud Storage für die Speicherung von Dateien. Die Integration ist einfach, und Sie können problemlos statische und dynamische Inhalte hosten.</a:t>
            </a:r>
          </a:p>
          <a:p>
            <a:pPr algn="l">
              <a:buFont typeface="+mj-lt"/>
              <a:buAutoNum type="arabicPeriod"/>
            </a:pPr>
            <a:r>
              <a:rPr lang="de-DE" sz="1200" b="1" i="0" dirty="0">
                <a:solidFill>
                  <a:srgbClr val="E6EDF3"/>
                </a:solidFill>
                <a:effectLst/>
                <a:latin typeface="+mn-lt"/>
              </a:rPr>
              <a:t>Analytics und Crash Reporting:</a:t>
            </a:r>
            <a:r>
              <a:rPr lang="de-DE" sz="1200" b="0" i="0" dirty="0">
                <a:solidFill>
                  <a:srgbClr val="E6EDF3"/>
                </a:solidFill>
                <a:effectLst/>
                <a:latin typeface="+mn-lt"/>
              </a:rPr>
              <a:t> Firebase bietet integrierte Analysetools, mit denen Sie das Nutzerverhalten verstehen und die Leistung Ihrer Anwendung überwachen können. Darüber hinaus gibt es Funktionen für das Crash-Reporting, um Fehler schnell zu identifizieren und zu beheben.</a:t>
            </a:r>
          </a:p>
          <a:p>
            <a:pPr algn="l">
              <a:buFont typeface="+mj-lt"/>
              <a:buAutoNum type="arabicPeriod"/>
            </a:pPr>
            <a:r>
              <a:rPr lang="de-DE" sz="1200" b="1" i="0" dirty="0">
                <a:solidFill>
                  <a:srgbClr val="E6EDF3"/>
                </a:solidFill>
                <a:effectLst/>
                <a:latin typeface="+mn-lt"/>
              </a:rPr>
              <a:t>Push-Benachrichtigungen:</a:t>
            </a:r>
            <a:r>
              <a:rPr lang="de-DE" sz="1200" b="0" i="0" dirty="0">
                <a:solidFill>
                  <a:srgbClr val="E6EDF3"/>
                </a:solidFill>
                <a:effectLst/>
                <a:latin typeface="+mn-lt"/>
              </a:rPr>
              <a:t> Firebase unterstützt das Senden von Push-Benachrichtigungen an iOS- und Android-Geräte, was für Benutzerbindung und Benachrichtigungen in Echtzeit wichtig ist.</a:t>
            </a:r>
          </a:p>
          <a:p>
            <a:pPr algn="l">
              <a:buFont typeface="+mj-lt"/>
              <a:buAutoNum type="arabicPeriod"/>
            </a:pPr>
            <a:r>
              <a:rPr lang="de-DE" sz="1200" b="1" i="0" dirty="0">
                <a:solidFill>
                  <a:srgbClr val="E6EDF3"/>
                </a:solidFill>
                <a:effectLst/>
                <a:latin typeface="+mn-lt"/>
              </a:rPr>
              <a:t>Automatisches Skalieren:</a:t>
            </a:r>
            <a:r>
              <a:rPr lang="de-DE" sz="1200" b="0" i="0" dirty="0">
                <a:solidFill>
                  <a:srgbClr val="E6EDF3"/>
                </a:solidFill>
                <a:effectLst/>
                <a:latin typeface="+mn-lt"/>
              </a:rPr>
              <a:t> Firebase skaliert automatisch, um den Anforderungen Ihrer Anwendung gerecht zu werden. Dies ermöglicht eine einfache Skalierbarkeit, ohne dass Sie sich um die Infrastruktur kümmern müssen.</a:t>
            </a:r>
          </a:p>
          <a:p>
            <a:pPr algn="l">
              <a:buFont typeface="+mj-lt"/>
              <a:buAutoNum type="arabicPeriod"/>
            </a:pPr>
            <a:r>
              <a:rPr lang="de-DE" sz="1200" b="1" i="0" dirty="0">
                <a:solidFill>
                  <a:srgbClr val="E6EDF3"/>
                </a:solidFill>
                <a:effectLst/>
                <a:latin typeface="+mn-lt"/>
              </a:rPr>
              <a:t>Kostenloses Nutzungskontingent:</a:t>
            </a:r>
            <a:r>
              <a:rPr lang="de-DE" sz="1200" b="0" i="0" dirty="0">
                <a:solidFill>
                  <a:srgbClr val="E6EDF3"/>
                </a:solidFill>
                <a:effectLst/>
                <a:latin typeface="+mn-lt"/>
              </a:rPr>
              <a:t> Firebase bietet ein großzügiges kostenloses Nutzungskontingent, was besonders für kleinere Projekte oder Entwickler mit begrenztem Budget attraktiv ist.</a:t>
            </a:r>
          </a:p>
          <a:p>
            <a:pPr algn="l"/>
            <a:endParaRPr lang="de-DE" sz="1600" b="1" i="0" u="sng" kern="1200" dirty="0">
              <a:solidFill>
                <a:srgbClr val="E6EDF3"/>
              </a:solidFill>
              <a:effectLst/>
              <a:latin typeface="+mn-lt"/>
              <a:ea typeface="+mn-ea"/>
              <a:cs typeface="+mn-cs"/>
            </a:endParaRPr>
          </a:p>
          <a:p>
            <a:pPr algn="l"/>
            <a:r>
              <a:rPr lang="de-DE" sz="1600" b="1" i="0" u="sng" kern="1200" dirty="0">
                <a:solidFill>
                  <a:srgbClr val="E6EDF3"/>
                </a:solidFill>
                <a:effectLst/>
                <a:latin typeface="+mn-lt"/>
                <a:ea typeface="+mn-ea"/>
                <a:cs typeface="+mn-cs"/>
              </a:rPr>
              <a:t>MongoDB</a:t>
            </a:r>
          </a:p>
          <a:p>
            <a:pPr algn="l">
              <a:buFont typeface="+mj-lt"/>
              <a:buAutoNum type="arabicPeriod"/>
            </a:pPr>
            <a:r>
              <a:rPr lang="de-DE" sz="1200" b="1" i="0" dirty="0">
                <a:solidFill>
                  <a:srgbClr val="E6EDF3"/>
                </a:solidFill>
                <a:effectLst/>
                <a:latin typeface="+mn-lt"/>
              </a:rPr>
              <a:t>Dokumentenorientiertes Modell:</a:t>
            </a:r>
            <a:r>
              <a:rPr lang="de-DE" sz="1200" b="0" i="0" dirty="0">
                <a:solidFill>
                  <a:srgbClr val="E6EDF3"/>
                </a:solidFill>
                <a:effectLst/>
                <a:latin typeface="+mn-lt"/>
              </a:rPr>
              <a:t> MongoDB verwendet ein dokumentenorientiertes Datenmodell, bei dem Daten in BSON (Binary JSON)-Dokumenten gespeichert werden. Dies erlaubt eine flexible und hierarchische Struktur, was besonders vorteilhaft ist, wenn sich die Anforderungen an das Datenmodell im Laufe der Zeit ändern.</a:t>
            </a:r>
          </a:p>
          <a:p>
            <a:pPr algn="l">
              <a:buFont typeface="+mj-lt"/>
              <a:buAutoNum type="arabicPeriod"/>
            </a:pPr>
            <a:r>
              <a:rPr lang="de-DE" sz="1200" b="1" i="0" dirty="0">
                <a:solidFill>
                  <a:srgbClr val="E6EDF3"/>
                </a:solidFill>
                <a:effectLst/>
                <a:latin typeface="+mn-lt"/>
              </a:rPr>
              <a:t>Skalierbarkeit:</a:t>
            </a:r>
            <a:r>
              <a:rPr lang="de-DE" sz="1200" b="0" i="0" dirty="0">
                <a:solidFill>
                  <a:srgbClr val="E6EDF3"/>
                </a:solidFill>
                <a:effectLst/>
                <a:latin typeface="+mn-lt"/>
              </a:rPr>
              <a:t> MongoDB ermöglicht horizontale Skalierung, indem es Daten über mehrere Server verteilt. Dies verbessert die Leistung und ermöglicht eine einfache Anpassung an wachsende Datenmengen und Lasten.</a:t>
            </a:r>
          </a:p>
          <a:p>
            <a:pPr algn="l">
              <a:buFont typeface="+mj-lt"/>
              <a:buAutoNum type="arabicPeriod"/>
            </a:pPr>
            <a:r>
              <a:rPr lang="de-DE" sz="1200" b="1" i="0" dirty="0">
                <a:solidFill>
                  <a:srgbClr val="E6EDF3"/>
                </a:solidFill>
                <a:effectLst/>
                <a:latin typeface="+mn-lt"/>
              </a:rPr>
              <a:t>Leistungsstarke Abfragemöglichkeiten:</a:t>
            </a:r>
            <a:r>
              <a:rPr lang="de-DE" sz="1200" b="0" i="0" dirty="0">
                <a:solidFill>
                  <a:srgbClr val="E6EDF3"/>
                </a:solidFill>
                <a:effectLst/>
                <a:latin typeface="+mn-lt"/>
              </a:rPr>
              <a:t> MongoDB unterstützt leistungsstarke Abfragen, Indexierung und Aggregation, was die Datenbank für komplexe Abfragen und Analysen geeignet macht. Es bietet auch Textsuche und geografische Indexierung für spezifische Anwendungsfälle.</a:t>
            </a:r>
          </a:p>
          <a:p>
            <a:pPr algn="l">
              <a:buFont typeface="+mj-lt"/>
              <a:buAutoNum type="arabicPeriod"/>
            </a:pPr>
            <a:r>
              <a:rPr lang="de-DE" sz="1200" b="1" i="0" dirty="0">
                <a:solidFill>
                  <a:srgbClr val="E6EDF3"/>
                </a:solidFill>
                <a:effectLst/>
                <a:latin typeface="+mn-lt"/>
              </a:rPr>
              <a:t>Eingebaute Replikation und Hochverfügbarkeit:</a:t>
            </a:r>
            <a:r>
              <a:rPr lang="de-DE" sz="1200" b="0" i="0" dirty="0">
                <a:solidFill>
                  <a:srgbClr val="E6EDF3"/>
                </a:solidFill>
                <a:effectLst/>
                <a:latin typeface="+mn-lt"/>
              </a:rPr>
              <a:t> MongoDB bietet eingebaute Replikation mit automatischem Failover. Durch die Konfiguration von Replikationssätzen kann MongoDB sicherstellen, dass Daten redundant gespeichert werden und der Dienst weiterhin verfügbar ist, auch wenn ein Server ausfällt.</a:t>
            </a:r>
          </a:p>
          <a:p>
            <a:pPr algn="l">
              <a:buFont typeface="+mj-lt"/>
              <a:buAutoNum type="arabicPeriod"/>
            </a:pPr>
            <a:r>
              <a:rPr lang="de-DE" sz="1200" b="1" i="0" dirty="0">
                <a:solidFill>
                  <a:srgbClr val="E6EDF3"/>
                </a:solidFill>
                <a:effectLst/>
                <a:latin typeface="+mn-lt"/>
              </a:rPr>
              <a:t>Flexible Schema-Designs:</a:t>
            </a:r>
            <a:r>
              <a:rPr lang="de-DE" sz="1200" b="0" i="0" dirty="0">
                <a:solidFill>
                  <a:srgbClr val="E6EDF3"/>
                </a:solidFill>
                <a:effectLst/>
                <a:latin typeface="+mn-lt"/>
              </a:rPr>
              <a:t> Anders als bei relationalen Datenbanken erfordert MongoDB kein vordefiniertes Schema. Dies ermöglicht eine flexible Gestaltung der Datenmodelle, wodurch Anwendungen einfacher angepasst und erweitert werden können.</a:t>
            </a:r>
          </a:p>
          <a:p>
            <a:pPr algn="l">
              <a:buFont typeface="+mj-lt"/>
              <a:buAutoNum type="arabicPeriod"/>
            </a:pPr>
            <a:r>
              <a:rPr lang="de-DE" sz="1200" b="1" i="0" dirty="0">
                <a:solidFill>
                  <a:srgbClr val="E6EDF3"/>
                </a:solidFill>
                <a:effectLst/>
                <a:latin typeface="+mn-lt"/>
              </a:rPr>
              <a:t>Geo-Verteilung und </a:t>
            </a:r>
            <a:r>
              <a:rPr lang="de-DE" sz="1200" b="1" i="0" dirty="0" err="1">
                <a:solidFill>
                  <a:srgbClr val="E6EDF3"/>
                </a:solidFill>
                <a:effectLst/>
                <a:latin typeface="+mn-lt"/>
              </a:rPr>
              <a:t>Sharding</a:t>
            </a:r>
            <a:r>
              <a:rPr lang="de-DE" sz="1200" b="1" i="0" dirty="0">
                <a:solidFill>
                  <a:srgbClr val="E6EDF3"/>
                </a:solidFill>
                <a:effectLst/>
                <a:latin typeface="+mn-lt"/>
              </a:rPr>
              <a:t>:</a:t>
            </a:r>
            <a:r>
              <a:rPr lang="de-DE" sz="1200" b="0" i="0" dirty="0">
                <a:solidFill>
                  <a:srgbClr val="E6EDF3"/>
                </a:solidFill>
                <a:effectLst/>
                <a:latin typeface="+mn-lt"/>
              </a:rPr>
              <a:t> MongoDB bietet </a:t>
            </a:r>
            <a:r>
              <a:rPr lang="de-DE" sz="1200" b="0" i="0" dirty="0" err="1">
                <a:solidFill>
                  <a:srgbClr val="E6EDF3"/>
                </a:solidFill>
                <a:effectLst/>
                <a:latin typeface="+mn-lt"/>
              </a:rPr>
              <a:t>Sharding</a:t>
            </a:r>
            <a:r>
              <a:rPr lang="de-DE" sz="1200" b="0" i="0" dirty="0">
                <a:solidFill>
                  <a:srgbClr val="E6EDF3"/>
                </a:solidFill>
                <a:effectLst/>
                <a:latin typeface="+mn-lt"/>
              </a:rPr>
              <a:t>-Unterstützung, wodurch Daten über mehrere Server oder Cluster verteilt werden können. Dies ermöglicht eine effiziente Verwaltung großer Datenmengen und eine verbesserte Skalierbarkeit.</a:t>
            </a:r>
          </a:p>
          <a:p>
            <a:pPr algn="l">
              <a:buFont typeface="+mj-lt"/>
              <a:buAutoNum type="arabicPeriod"/>
            </a:pPr>
            <a:r>
              <a:rPr lang="de-DE" sz="1200" b="1" i="0" dirty="0">
                <a:solidFill>
                  <a:srgbClr val="E6EDF3"/>
                </a:solidFill>
                <a:effectLst/>
                <a:latin typeface="+mn-lt"/>
              </a:rPr>
              <a:t>Community-Support und Dokumentation:</a:t>
            </a:r>
            <a:r>
              <a:rPr lang="de-DE" sz="1200" b="0" i="0" dirty="0">
                <a:solidFill>
                  <a:srgbClr val="E6EDF3"/>
                </a:solidFill>
                <a:effectLst/>
                <a:latin typeface="+mn-lt"/>
              </a:rPr>
              <a:t> MongoDB verfügt über eine aktive Entwickler-Community und umfangreiche Dokumentation. Dies erleichtert die Integration, Fehlerbehebung und den Austausch von Wissen.</a:t>
            </a:r>
          </a:p>
          <a:p>
            <a:pPr algn="l">
              <a:buFont typeface="+mj-lt"/>
              <a:buAutoNum type="arabicPeriod"/>
            </a:pPr>
            <a:r>
              <a:rPr lang="de-DE" sz="1200" b="1" i="0" dirty="0">
                <a:solidFill>
                  <a:srgbClr val="E6EDF3"/>
                </a:solidFill>
                <a:effectLst/>
                <a:latin typeface="+mn-lt"/>
              </a:rPr>
              <a:t>Unterstützung für mehrere Plattformen:</a:t>
            </a:r>
            <a:r>
              <a:rPr lang="de-DE" sz="1200" b="0" i="0" dirty="0">
                <a:solidFill>
                  <a:srgbClr val="E6EDF3"/>
                </a:solidFill>
                <a:effectLst/>
                <a:latin typeface="+mn-lt"/>
              </a:rPr>
              <a:t> MongoDB ist auf verschiedenen Plattformen verfügbar, einschließlich Windows, Linux und </a:t>
            </a:r>
            <a:r>
              <a:rPr lang="de-DE" sz="1200" b="0" i="0" dirty="0" err="1">
                <a:solidFill>
                  <a:srgbClr val="E6EDF3"/>
                </a:solidFill>
                <a:effectLst/>
                <a:latin typeface="+mn-lt"/>
              </a:rPr>
              <a:t>macOS</a:t>
            </a:r>
            <a:r>
              <a:rPr lang="de-DE" sz="1200" b="0" i="0" dirty="0">
                <a:solidFill>
                  <a:srgbClr val="E6EDF3"/>
                </a:solidFill>
                <a:effectLst/>
                <a:latin typeface="+mn-lt"/>
              </a:rPr>
              <a:t>. Es gibt auch Treiber und Bibliotheken für verschiedene Programmiersprachen, was die Integration in verschiedene Anwendungen erleichtert.</a:t>
            </a:r>
          </a:p>
          <a:p>
            <a:pPr algn="l">
              <a:buFont typeface="+mj-lt"/>
              <a:buAutoNum type="arabicPeriod"/>
            </a:pPr>
            <a:r>
              <a:rPr lang="de-DE" sz="1200" b="1" i="0" dirty="0">
                <a:solidFill>
                  <a:srgbClr val="E6EDF3"/>
                </a:solidFill>
                <a:effectLst/>
                <a:latin typeface="+mn-lt"/>
              </a:rPr>
              <a:t>Agile Entwicklung:</a:t>
            </a:r>
            <a:r>
              <a:rPr lang="de-DE" sz="1200" b="0" i="0" dirty="0">
                <a:solidFill>
                  <a:srgbClr val="E6EDF3"/>
                </a:solidFill>
                <a:effectLst/>
                <a:latin typeface="+mn-lt"/>
              </a:rPr>
              <a:t> MongoDB passt gut zu agilen Entwicklungspraktiken, da es einfacher ist, Änderungen am Datenmodell vorzunehmen, ohne bestehende Datenstrukturen zu beeinträchtigen.</a:t>
            </a:r>
          </a:p>
          <a:p>
            <a:pPr algn="l">
              <a:buFont typeface="+mj-lt"/>
              <a:buAutoNum type="arabicPeriod"/>
            </a:pPr>
            <a:r>
              <a:rPr lang="de-DE" sz="1200" b="1" i="0" dirty="0">
                <a:solidFill>
                  <a:srgbClr val="E6EDF3"/>
                </a:solidFill>
                <a:effectLst/>
                <a:latin typeface="+mn-lt"/>
              </a:rPr>
              <a:t>Integrationsmöglichkeiten:</a:t>
            </a:r>
            <a:r>
              <a:rPr lang="de-DE" sz="1200" b="0" i="0" dirty="0">
                <a:solidFill>
                  <a:srgbClr val="E6EDF3"/>
                </a:solidFill>
                <a:effectLst/>
                <a:latin typeface="+mn-lt"/>
              </a:rPr>
              <a:t> MongoDB lässt sich gut in moderne Anwendungsstapel und Frameworks integrieren. Es bietet offizielle Treiber für viele Programmiersprachen und Frameworks.</a:t>
            </a:r>
          </a:p>
          <a:p>
            <a:pPr algn="l"/>
            <a:endParaRPr lang="de-DE" sz="1600" b="1" i="0" u="sng" dirty="0">
              <a:solidFill>
                <a:srgbClr val="E6EDF3"/>
              </a:solidFill>
              <a:effectLst/>
              <a:latin typeface="+mn-lt"/>
            </a:endParaRPr>
          </a:p>
          <a:p>
            <a:pPr algn="l"/>
            <a:r>
              <a:rPr lang="de-DE" sz="1600" b="1" i="0" u="sng" dirty="0">
                <a:solidFill>
                  <a:srgbClr val="E6EDF3"/>
                </a:solidFill>
                <a:effectLst/>
                <a:latin typeface="+mn-lt"/>
              </a:rPr>
              <a:t>Vergleich der Datenbanken</a:t>
            </a:r>
          </a:p>
          <a:p>
            <a:pPr algn="l">
              <a:buFont typeface="+mj-lt"/>
              <a:buAutoNum type="arabicPeriod"/>
            </a:pPr>
            <a:r>
              <a:rPr lang="de-DE" sz="1200" b="1" i="0" dirty="0">
                <a:solidFill>
                  <a:srgbClr val="E6EDF3"/>
                </a:solidFill>
                <a:effectLst/>
                <a:latin typeface="+mn-lt"/>
              </a:rPr>
              <a:t>Komplexität:</a:t>
            </a:r>
            <a:r>
              <a:rPr lang="de-DE" sz="1200" b="0" i="0" dirty="0">
                <a:solidFill>
                  <a:srgbClr val="E6EDF3"/>
                </a:solidFill>
                <a:effectLst/>
                <a:latin typeface="+mn-lt"/>
              </a:rPr>
              <a:t> MongoDB ist eine eigenständige Datenbank, während Firebase eine vollständige Plattform für die Entwicklung von Web- und Mobilanwendungen bietet. Firebase umfasst nicht nur die Echtzeit-Datenbank, sondern auch Funktionen wie Authentifizierung, Cloud </a:t>
            </a:r>
            <a:r>
              <a:rPr lang="de-DE" sz="1200" b="0" i="0" dirty="0" err="1">
                <a:solidFill>
                  <a:srgbClr val="E6EDF3"/>
                </a:solidFill>
                <a:effectLst/>
                <a:latin typeface="+mn-lt"/>
              </a:rPr>
              <a:t>Functions</a:t>
            </a:r>
            <a:r>
              <a:rPr lang="de-DE" sz="1200" b="0" i="0" dirty="0">
                <a:solidFill>
                  <a:srgbClr val="E6EDF3"/>
                </a:solidFill>
                <a:effectLst/>
                <a:latin typeface="+mn-lt"/>
              </a:rPr>
              <a:t>, Hosting und mehr. Wenn Sie nur eine einfache Datenbank benötigen, kann Firebase einfacher zu verwenden sein, während MongoDB mehr Konfiguration und Wartung erfordern könnte.</a:t>
            </a:r>
          </a:p>
          <a:p>
            <a:pPr algn="l">
              <a:buFont typeface="+mj-lt"/>
              <a:buAutoNum type="arabicPeriod"/>
            </a:pPr>
            <a:r>
              <a:rPr lang="de-DE" sz="1200" b="1" i="0" dirty="0">
                <a:solidFill>
                  <a:srgbClr val="E6EDF3"/>
                </a:solidFill>
                <a:effectLst/>
                <a:latin typeface="+mn-lt"/>
              </a:rPr>
              <a:t>Skalierbarkeit:</a:t>
            </a:r>
            <a:r>
              <a:rPr lang="de-DE" sz="1200" b="0" i="0" dirty="0">
                <a:solidFill>
                  <a:srgbClr val="E6EDF3"/>
                </a:solidFill>
                <a:effectLst/>
                <a:latin typeface="+mn-lt"/>
              </a:rPr>
              <a:t> Firebase bietet automatische Skalierung und Handhabung des Datenbankverkehrs auf der Grundlage der Anforderungen Ihrer Anwendung. MongoDB erfordert möglicherweise mehr manuelle Anpassungen und Skalierungsmanagement, insbesondere wenn Ihre Anwendung stark wächst.</a:t>
            </a:r>
          </a:p>
          <a:p>
            <a:pPr algn="l">
              <a:buFont typeface="+mj-lt"/>
              <a:buAutoNum type="arabicPeriod"/>
            </a:pPr>
            <a:r>
              <a:rPr lang="de-DE" sz="1200" b="1" i="0" dirty="0">
                <a:solidFill>
                  <a:srgbClr val="E6EDF3"/>
                </a:solidFill>
                <a:effectLst/>
                <a:latin typeface="+mn-lt"/>
              </a:rPr>
              <a:t>Flexibilität des Datenmodells:</a:t>
            </a:r>
            <a:r>
              <a:rPr lang="de-DE" sz="1200" b="0" i="0" dirty="0">
                <a:solidFill>
                  <a:srgbClr val="E6EDF3"/>
                </a:solidFill>
                <a:effectLst/>
                <a:latin typeface="+mn-lt"/>
              </a:rPr>
              <a:t> MongoDB ist eine dokumentenorientierte Datenbank, was bedeutet, dass Sie flexiblere Datenmodelle haben können. Firebase Realtime Database ist jedoch eine NoSQL-Datenbank mit einem JSON-Datenmodell, das möglicherweise nicht so flexibel ist wie das BSON-Format von MongoDB.</a:t>
            </a:r>
          </a:p>
          <a:p>
            <a:pPr algn="l">
              <a:buFont typeface="+mj-lt"/>
              <a:buAutoNum type="arabicPeriod"/>
            </a:pPr>
            <a:r>
              <a:rPr lang="de-DE" sz="1200" b="1" i="0" dirty="0">
                <a:solidFill>
                  <a:srgbClr val="E6EDF3"/>
                </a:solidFill>
                <a:effectLst/>
                <a:latin typeface="+mn-lt"/>
              </a:rPr>
              <a:t>Abfragemöglichkeiten:</a:t>
            </a:r>
            <a:r>
              <a:rPr lang="de-DE" sz="1200" b="0" i="0" dirty="0">
                <a:solidFill>
                  <a:srgbClr val="E6EDF3"/>
                </a:solidFill>
                <a:effectLst/>
                <a:latin typeface="+mn-lt"/>
              </a:rPr>
              <a:t> MongoDB bietet leistungsstarke Abfragefunktionen, die es Ihnen ermöglichen, komplexe Abfragen zu erstellen. Firebase Realtime Database hat weniger leistungsstarke Abfragemöglichkeiten im Vergleich zu MongoDB. Firebase </a:t>
            </a:r>
            <a:r>
              <a:rPr lang="de-DE" sz="1200" b="0" i="0" dirty="0" err="1">
                <a:solidFill>
                  <a:srgbClr val="E6EDF3"/>
                </a:solidFill>
                <a:effectLst/>
                <a:latin typeface="+mn-lt"/>
              </a:rPr>
              <a:t>Firestore</a:t>
            </a:r>
            <a:r>
              <a:rPr lang="de-DE" sz="1200" b="0" i="0" dirty="0">
                <a:solidFill>
                  <a:srgbClr val="E6EDF3"/>
                </a:solidFill>
                <a:effectLst/>
                <a:latin typeface="+mn-lt"/>
              </a:rPr>
              <a:t>, das als Alternative zu Realtime Database angeboten wird, bietet jedoch verbesserte Abfragemöglichkeiten.</a:t>
            </a:r>
          </a:p>
          <a:p>
            <a:pPr algn="l">
              <a:buFont typeface="+mj-lt"/>
              <a:buAutoNum type="arabicPeriod"/>
            </a:pPr>
            <a:r>
              <a:rPr lang="de-DE" sz="1200" b="1" i="0" dirty="0">
                <a:solidFill>
                  <a:srgbClr val="E6EDF3"/>
                </a:solidFill>
                <a:effectLst/>
                <a:latin typeface="+mn-lt"/>
              </a:rPr>
              <a:t>Transaktionen:</a:t>
            </a:r>
            <a:r>
              <a:rPr lang="de-DE" sz="1200" b="0" i="0" dirty="0">
                <a:solidFill>
                  <a:srgbClr val="E6EDF3"/>
                </a:solidFill>
                <a:effectLst/>
                <a:latin typeface="+mn-lt"/>
              </a:rPr>
              <a:t> Firebase Realtime Database hat in der Vergangenheit Einschränkungen bei Transaktionen gehabt. MongoDB hat zwar auch einige Einschränkungen bei komplexen Transaktionen, aber es bietet mehr Möglichkeiten für Transaktionen im Vergleich zu Firebase Realtime Database. </a:t>
            </a:r>
            <a:r>
              <a:rPr lang="de-DE" sz="1200" b="0" i="0" dirty="0" err="1">
                <a:solidFill>
                  <a:srgbClr val="E6EDF3"/>
                </a:solidFill>
                <a:effectLst/>
                <a:latin typeface="+mn-lt"/>
              </a:rPr>
              <a:t>Firestore</a:t>
            </a:r>
            <a:r>
              <a:rPr lang="de-DE" sz="1200" b="0" i="0" dirty="0">
                <a:solidFill>
                  <a:srgbClr val="E6EDF3"/>
                </a:solidFill>
                <a:effectLst/>
                <a:latin typeface="+mn-lt"/>
              </a:rPr>
              <a:t>, als Teil von Firebase, bietet verbesserte Unterstützung für Transaktionen im Vergleich zu Realtime Database.</a:t>
            </a:r>
          </a:p>
          <a:p>
            <a:pPr algn="l">
              <a:buFont typeface="+mj-lt"/>
              <a:buAutoNum type="arabicPeriod"/>
            </a:pPr>
            <a:r>
              <a:rPr lang="de-DE" sz="1200" b="1" i="0" dirty="0">
                <a:solidFill>
                  <a:srgbClr val="E6EDF3"/>
                </a:solidFill>
                <a:effectLst/>
                <a:latin typeface="+mn-lt"/>
              </a:rPr>
              <a:t>Kosten:</a:t>
            </a:r>
            <a:r>
              <a:rPr lang="de-DE" sz="1200" b="0" i="0" dirty="0">
                <a:solidFill>
                  <a:srgbClr val="E6EDF3"/>
                </a:solidFill>
                <a:effectLst/>
                <a:latin typeface="+mn-lt"/>
              </a:rPr>
              <a:t> Die Kostenstruktur zwischen MongoDB und Firebase kann je nach Nutzungsszenario variieren. Firebase bietet einen nutzungsabhängigen Preismodell, während MongoDB typischerweise nach Kapazität (z. B. Speicher und CPU) abgerechnet wird. Je nach den Anforderungen Ihres Projekts kann die Kostenstruktur unterschiedlich ausfallen.</a:t>
            </a:r>
          </a:p>
          <a:p>
            <a:pPr algn="l">
              <a:buFont typeface="+mj-lt"/>
              <a:buAutoNum type="arabicPeriod"/>
            </a:pPr>
            <a:endParaRPr lang="de-DE" sz="1200" b="0" i="0" dirty="0">
              <a:solidFill>
                <a:srgbClr val="E6EDF3"/>
              </a:solidFill>
              <a:effectLst/>
              <a:latin typeface="+mn-lt"/>
            </a:endParaRPr>
          </a:p>
          <a:p>
            <a:pPr algn="l"/>
            <a:r>
              <a:rPr lang="de-DE" sz="1600" b="1" i="0" u="sng" dirty="0">
                <a:solidFill>
                  <a:srgbClr val="E6EDF3"/>
                </a:solidFill>
                <a:effectLst/>
                <a:latin typeface="+mn-lt"/>
              </a:rPr>
              <a:t>Entscheidung</a:t>
            </a:r>
            <a:endParaRPr lang="de-DE" sz="1200" b="1" i="0" u="sng" dirty="0">
              <a:solidFill>
                <a:srgbClr val="E6EDF3"/>
              </a:solidFill>
              <a:effectLst/>
              <a:latin typeface="+mn-lt"/>
            </a:endParaRPr>
          </a:p>
          <a:p>
            <a:pPr algn="l"/>
            <a:r>
              <a:rPr lang="de-DE" sz="1200" b="0" i="0" dirty="0">
                <a:solidFill>
                  <a:srgbClr val="E6EDF3"/>
                </a:solidFill>
                <a:effectLst/>
                <a:latin typeface="+mn-lt"/>
              </a:rPr>
              <a:t>Die Wahl zwischen MongoDB und Firebase hängt stark von den spezifischen Anforderungen und Zielen eines Projekts ab. Wenn Einfachheit und eine integrierte Plattform für die Entwicklung von Web- und Mobilanwendungen im Vordergrund stehen, könnte Firebase die bevorzugte Wahl sein. Firebase bietet nicht nur eine Echtzeit-Datenbank, sondern auch eine Vielzahl von Funktionen wie Authentifizierung, Cloud </a:t>
            </a:r>
            <a:r>
              <a:rPr lang="de-DE" sz="1200" b="0" i="0" dirty="0" err="1">
                <a:solidFill>
                  <a:srgbClr val="E6EDF3"/>
                </a:solidFill>
                <a:effectLst/>
                <a:latin typeface="+mn-lt"/>
              </a:rPr>
              <a:t>Functions</a:t>
            </a:r>
            <a:r>
              <a:rPr lang="de-DE" sz="1200" b="0" i="0" dirty="0">
                <a:solidFill>
                  <a:srgbClr val="E6EDF3"/>
                </a:solidFill>
                <a:effectLst/>
                <a:latin typeface="+mn-lt"/>
              </a:rPr>
              <a:t> und Hosting, was die Entwicklung und Skalierung von Anwendungen erleichtert.</a:t>
            </a:r>
          </a:p>
          <a:p>
            <a:pPr algn="l"/>
            <a:r>
              <a:rPr lang="de-DE" sz="1200" b="0" i="0" dirty="0">
                <a:solidFill>
                  <a:srgbClr val="E6EDF3"/>
                </a:solidFill>
                <a:effectLst/>
                <a:latin typeface="+mn-lt"/>
              </a:rPr>
              <a:t>Die automatische Skalierung und das Management des Datenbankverkehrs machen Firebase besonders attraktiv für Anwendungen mit variabler Last. Die einfache Handhabung von Skalierungsvorgängen kann die Entwicklungszeit verkürzen und die Ressourcen effizienter nutzen.</a:t>
            </a:r>
          </a:p>
          <a:p>
            <a:pPr algn="l"/>
            <a:r>
              <a:rPr lang="de-DE" sz="1200" b="0" i="0" dirty="0">
                <a:solidFill>
                  <a:srgbClr val="E6EDF3"/>
                </a:solidFill>
                <a:effectLst/>
                <a:latin typeface="+mn-lt"/>
              </a:rPr>
              <a:t>In Bezug auf die Datenmodellflexibilität ist MongoDB mit seinem dokumentenorientierten Ansatz besser geeignet, wenn sich die Anforderungen an das Datenmodell im Laufe der Zeit ändern können. MongoDB erfordert jedoch möglicherweise mehr Konfiguration und Wartung.</a:t>
            </a:r>
          </a:p>
          <a:p>
            <a:pPr algn="l"/>
            <a:r>
              <a:rPr lang="de-DE" sz="1200" b="0" i="0" dirty="0">
                <a:solidFill>
                  <a:srgbClr val="E6EDF3"/>
                </a:solidFill>
                <a:effectLst/>
                <a:latin typeface="+mn-lt"/>
              </a:rPr>
              <a:t>Die leistungsstarken Abfragemöglichkeiten von MongoDB machen sie ideal für Anwendungen, die komplexe Abfragen und Analysen erfordern. Firebase Realtime Database mag in dieser Hinsicht etwas beschränkter sein, aber </a:t>
            </a:r>
            <a:r>
              <a:rPr lang="de-DE" sz="1200" b="0" i="0" dirty="0" err="1">
                <a:solidFill>
                  <a:srgbClr val="E6EDF3"/>
                </a:solidFill>
                <a:effectLst/>
                <a:latin typeface="+mn-lt"/>
              </a:rPr>
              <a:t>Firestore</a:t>
            </a:r>
            <a:r>
              <a:rPr lang="de-DE" sz="1200" b="0" i="0" dirty="0">
                <a:solidFill>
                  <a:srgbClr val="E6EDF3"/>
                </a:solidFill>
                <a:effectLst/>
                <a:latin typeface="+mn-lt"/>
              </a:rPr>
              <a:t> bietet verbesserte Abfragemöglichkeiten.</a:t>
            </a:r>
          </a:p>
          <a:p>
            <a:pPr algn="l"/>
            <a:r>
              <a:rPr lang="de-DE" sz="1200" b="0" i="0" dirty="0">
                <a:solidFill>
                  <a:srgbClr val="E6EDF3"/>
                </a:solidFill>
                <a:effectLst/>
                <a:latin typeface="+mn-lt"/>
              </a:rPr>
              <a:t>Transaktionen könnten ein entscheidender Faktor sein, wenn komplexe Transaktionen erforderlich sind. MongoDB bietet hier mehr Möglichkeiten im Vergleich zur Vergangenheit, während </a:t>
            </a:r>
            <a:r>
              <a:rPr lang="de-DE" sz="1200" b="0" i="0" dirty="0" err="1">
                <a:solidFill>
                  <a:srgbClr val="E6EDF3"/>
                </a:solidFill>
                <a:effectLst/>
                <a:latin typeface="+mn-lt"/>
              </a:rPr>
              <a:t>Firestore</a:t>
            </a:r>
            <a:r>
              <a:rPr lang="de-DE" sz="1200" b="0" i="0" dirty="0">
                <a:solidFill>
                  <a:srgbClr val="E6EDF3"/>
                </a:solidFill>
                <a:effectLst/>
                <a:latin typeface="+mn-lt"/>
              </a:rPr>
              <a:t> in Firebase verbesserte Unterstützung für Transaktionen bietet.</a:t>
            </a:r>
          </a:p>
          <a:p>
            <a:pPr algn="l"/>
            <a:r>
              <a:rPr lang="de-DE" sz="1200" b="0" i="0" dirty="0">
                <a:solidFill>
                  <a:srgbClr val="E6EDF3"/>
                </a:solidFill>
                <a:effectLst/>
                <a:latin typeface="+mn-lt"/>
              </a:rPr>
              <a:t>Die Kostenstruktur spielt ebenfalls eine Rolle. Firebase basiert auf einem nutzungsabhängigen Preismodell, während MongoDB nach Kapazität abgerechnet wird. Die genaue Kostenstruktur hängt von den spezifischen Anforderungen des Projekts ab.</a:t>
            </a:r>
          </a:p>
          <a:p>
            <a:pPr algn="l"/>
            <a:r>
              <a:rPr lang="de-DE" sz="1200" b="0" i="0" dirty="0">
                <a:solidFill>
                  <a:srgbClr val="E6EDF3"/>
                </a:solidFill>
                <a:effectLst/>
                <a:latin typeface="+mn-lt"/>
              </a:rPr>
              <a:t>Letztendlich wurde sich für Firebase entschieden, was darauf hindeutet, dass die integrierte Plattform, die automatische Skalierung und andere Funktionen von Firebase besser zu den spezifischen Anforderungen des Projekts passen.</a:t>
            </a:r>
          </a:p>
          <a:p>
            <a:endParaRPr lang="de-DE" sz="1200" dirty="0">
              <a:latin typeface="+mn-lt"/>
            </a:endParaRPr>
          </a:p>
        </p:txBody>
      </p:sp>
      <p:sp>
        <p:nvSpPr>
          <p:cNvPr id="4" name="Foliennummernplatzhalter 3"/>
          <p:cNvSpPr>
            <a:spLocks noGrp="1"/>
          </p:cNvSpPr>
          <p:nvPr>
            <p:ph type="sldNum" sz="quarter" idx="5"/>
          </p:nvPr>
        </p:nvSpPr>
        <p:spPr/>
        <p:txBody>
          <a:bodyPr/>
          <a:lstStyle/>
          <a:p>
            <a:fld id="{1E6CA584-3EB6-4079-A30C-CECF9E172306}" type="slidenum">
              <a:rPr lang="de-DE" smtClean="0"/>
              <a:t>21</a:t>
            </a:fld>
            <a:endParaRPr lang="de-DE"/>
          </a:p>
        </p:txBody>
      </p:sp>
    </p:spTree>
    <p:extLst>
      <p:ext uri="{BB962C8B-B14F-4D97-AF65-F5344CB8AC3E}">
        <p14:creationId xmlns:p14="http://schemas.microsoft.com/office/powerpoint/2010/main" val="270649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Anpassung des Projektplans aufgrund der Verschiebung des </a:t>
            </a:r>
            <a:r>
              <a:rPr lang="de-DE" dirty="0" err="1"/>
              <a:t>Posterslams</a:t>
            </a:r>
            <a:r>
              <a:rPr lang="de-DE" dirty="0"/>
              <a:t> (Email</a:t>
            </a:r>
            <a:r>
              <a:rPr lang="de-DE" sz="1200" dirty="0">
                <a:solidFill>
                  <a:srgbClr val="FFFFFF"/>
                </a:solidFill>
                <a:effectLst/>
                <a:latin typeface="Segoe UI" panose="020B0502040204020203" pitchFamily="34" charset="0"/>
              </a:rPr>
              <a:t> 22.12.2023 </a:t>
            </a:r>
            <a:r>
              <a:rPr lang="de-DE" dirty="0"/>
              <a:t>- </a:t>
            </a:r>
            <a:r>
              <a:rPr lang="de-DE" sz="1800" dirty="0">
                <a:solidFill>
                  <a:srgbClr val="FFFFFF"/>
                </a:solidFill>
                <a:effectLst/>
                <a:latin typeface="Segoe UI" panose="020B0502040204020203" pitchFamily="34" charset="0"/>
              </a:rPr>
              <a:t>Simon Ludwig Schulte)</a:t>
            </a:r>
          </a:p>
          <a:p>
            <a:r>
              <a:rPr lang="de-DE" dirty="0"/>
              <a:t>- Ermöglicht mehr Zeit für die durchgeführten POCs und der Modellierung der Anwendungslogik</a:t>
            </a:r>
          </a:p>
          <a:p>
            <a:r>
              <a:rPr lang="de-DE" dirty="0"/>
              <a:t>- Die Erstellung des Posters wurde nun zwischen dem 3 und 4 Audit eingeplant, wodurch jedoch die Zeit für die Erstellung des funktionalen Prototyps ein wenig eingeschränkt werden musste </a:t>
            </a:r>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3</a:t>
            </a:fld>
            <a:endParaRPr lang="de-DE"/>
          </a:p>
        </p:txBody>
      </p:sp>
    </p:spTree>
    <p:extLst>
      <p:ext uri="{BB962C8B-B14F-4D97-AF65-F5344CB8AC3E}">
        <p14:creationId xmlns:p14="http://schemas.microsoft.com/office/powerpoint/2010/main" val="2023982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eine geeignete API zu finden, wurden mehrere APIs begutachtet und bewertet. Die folgenden Pro- und Contra-Aspekte stellen dabei die jeweils wichtigsten Aspekte in Bezug auf das Projekt dar:</a:t>
            </a:r>
          </a:p>
          <a:p>
            <a:endParaRPr lang="de-DE" dirty="0"/>
          </a:p>
          <a:p>
            <a:pPr marL="228600" indent="-228600">
              <a:buAutoNum type="arabicPeriod"/>
            </a:pPr>
            <a:r>
              <a:rPr lang="de-DE" dirty="0" err="1"/>
              <a:t>Spoonacular</a:t>
            </a:r>
            <a:r>
              <a:rPr lang="de-DE" dirty="0"/>
              <a:t>:</a:t>
            </a:r>
          </a:p>
          <a:p>
            <a:pPr marL="685800" lvl="1" indent="-228600">
              <a:buFont typeface="+mj-lt"/>
              <a:buAutoNum type="alphaLcParenR"/>
            </a:pPr>
            <a:r>
              <a:rPr lang="de-DE" dirty="0"/>
              <a:t>+ Große Auswahl an Parameter Übergabe </a:t>
            </a:r>
          </a:p>
          <a:p>
            <a:pPr marL="685800" lvl="1" indent="-228600">
              <a:buFont typeface="+mj-lt"/>
              <a:buAutoNum type="alphaLcParenR"/>
            </a:pPr>
            <a:r>
              <a:rPr lang="de-DE" dirty="0"/>
              <a:t>+ Umfassende Dokumentation</a:t>
            </a:r>
          </a:p>
          <a:p>
            <a:pPr marL="685800" lvl="1" indent="-228600">
              <a:buFont typeface="+mj-lt"/>
              <a:buAutoNum type="alphaLcParenR"/>
            </a:pPr>
            <a:r>
              <a:rPr lang="de-DE" dirty="0"/>
              <a:t>+ </a:t>
            </a:r>
            <a:r>
              <a:rPr lang="en-US" dirty="0"/>
              <a:t>Student Access für 10$/month</a:t>
            </a:r>
          </a:p>
          <a:p>
            <a:pPr marL="685800" lvl="1" indent="-228600">
              <a:buFont typeface="+mj-lt"/>
              <a:buAutoNum type="alphaLcParenR"/>
            </a:pPr>
            <a:r>
              <a:rPr lang="en-US" dirty="0"/>
              <a:t>+ </a:t>
            </a:r>
            <a:r>
              <a:rPr lang="de-DE" dirty="0"/>
              <a:t>Umfassende Auswahl an Rezepten (günstig, vegan, etc.) </a:t>
            </a:r>
          </a:p>
          <a:p>
            <a:pPr marL="685800" lvl="1" indent="-228600">
              <a:buFont typeface="+mj-lt"/>
              <a:buAutoNum type="alphaLcParenR"/>
            </a:pPr>
            <a:r>
              <a:rPr lang="en-US" dirty="0"/>
              <a:t>-  </a:t>
            </a:r>
            <a:r>
              <a:rPr lang="de-DE" dirty="0"/>
              <a:t>Nur 150 </a:t>
            </a:r>
            <a:r>
              <a:rPr lang="de-DE" dirty="0" err="1"/>
              <a:t>points</a:t>
            </a:r>
            <a:r>
              <a:rPr lang="de-DE" dirty="0"/>
              <a:t>/ </a:t>
            </a:r>
            <a:r>
              <a:rPr lang="de-DE" dirty="0" err="1"/>
              <a:t>day</a:t>
            </a:r>
            <a:endParaRPr lang="de-DE" dirty="0"/>
          </a:p>
          <a:p>
            <a:pPr marL="685800" lvl="1" indent="-228600">
              <a:buFont typeface="+mj-lt"/>
              <a:buAutoNum type="alphaLcParenR"/>
            </a:pPr>
            <a:r>
              <a:rPr lang="de-DE" dirty="0"/>
              <a:t>- Keine Barcode DB</a:t>
            </a:r>
          </a:p>
          <a:p>
            <a:pPr marL="685800" lvl="1" indent="-228600">
              <a:buFont typeface="+mj-lt"/>
              <a:buAutoNum type="alphaLcParenR"/>
            </a:pPr>
            <a:r>
              <a:rPr lang="de-DE" dirty="0"/>
              <a:t>-  </a:t>
            </a:r>
            <a:r>
              <a:rPr lang="de-DE" dirty="0" err="1"/>
              <a:t>Backlink</a:t>
            </a:r>
            <a:r>
              <a:rPr lang="de-DE" dirty="0"/>
              <a:t> </a:t>
            </a:r>
            <a:r>
              <a:rPr lang="de-DE" dirty="0" err="1"/>
              <a:t>required</a:t>
            </a:r>
            <a:endParaRPr lang="de-DE" dirty="0"/>
          </a:p>
          <a:p>
            <a:pPr marL="228600" lvl="0" indent="-228600">
              <a:buFont typeface="+mj-lt"/>
              <a:buAutoNum type="arabicPeriod"/>
            </a:pPr>
            <a:r>
              <a:rPr lang="de-DE" dirty="0" err="1"/>
              <a:t>Edamam</a:t>
            </a:r>
            <a:r>
              <a:rPr lang="de-DE" dirty="0"/>
              <a:t>:</a:t>
            </a:r>
          </a:p>
          <a:p>
            <a:pPr marL="685800" lvl="1" indent="-228600">
              <a:buFont typeface="+mj-lt"/>
              <a:buAutoNum type="arabicPeriod"/>
            </a:pPr>
            <a:r>
              <a:rPr lang="de-DE" dirty="0"/>
              <a:t>+ Kostenlos</a:t>
            </a:r>
          </a:p>
          <a:p>
            <a:pPr marL="685800" lvl="1" indent="-228600">
              <a:buFont typeface="+mj-lt"/>
              <a:buAutoNum type="arabicPeriod"/>
            </a:pPr>
            <a:r>
              <a:rPr lang="de-DE" dirty="0"/>
              <a:t>- Kurze Dokumentation</a:t>
            </a:r>
          </a:p>
          <a:p>
            <a:pPr marL="685800" lvl="1" indent="-228600">
              <a:buFont typeface="+mj-lt"/>
              <a:buAutoNum type="arabicPeriod"/>
            </a:pPr>
            <a:r>
              <a:rPr lang="de-DE" dirty="0"/>
              <a:t>- Keine Barcode DB</a:t>
            </a:r>
          </a:p>
          <a:p>
            <a:pPr marL="685800" lvl="1" indent="-228600">
              <a:buFont typeface="+mj-lt"/>
              <a:buAutoNum type="arabicPeriod"/>
            </a:pPr>
            <a:r>
              <a:rPr lang="de-DE" dirty="0"/>
              <a:t>- /+ 10.000 Request pro Monat </a:t>
            </a:r>
          </a:p>
          <a:p>
            <a:pPr marL="228600" lvl="0" indent="-228600">
              <a:buFont typeface="+mj-lt"/>
              <a:buAutoNum type="arabicPeriod"/>
            </a:pPr>
            <a:r>
              <a:rPr lang="de-DE" dirty="0" err="1"/>
              <a:t>Fatsecret</a:t>
            </a:r>
            <a:r>
              <a:rPr lang="de-DE" dirty="0"/>
              <a:t>:</a:t>
            </a:r>
          </a:p>
          <a:p>
            <a:pPr marL="685800" lvl="1" indent="-228600">
              <a:buFont typeface="+mj-lt"/>
              <a:buAutoNum type="arabicPeriod"/>
            </a:pPr>
            <a:r>
              <a:rPr lang="de-DE" dirty="0"/>
              <a:t>+ 5000 API </a:t>
            </a:r>
            <a:r>
              <a:rPr lang="de-DE" dirty="0" err="1"/>
              <a:t>calls</a:t>
            </a:r>
            <a:r>
              <a:rPr lang="de-DE" dirty="0"/>
              <a:t>/ </a:t>
            </a:r>
            <a:r>
              <a:rPr lang="de-DE" dirty="0" err="1"/>
              <a:t>day</a:t>
            </a:r>
            <a:endParaRPr lang="de-DE" dirty="0"/>
          </a:p>
          <a:p>
            <a:pPr marL="685800" lvl="1" indent="-228600">
              <a:buFont typeface="+mj-lt"/>
              <a:buAutoNum type="arabicPeriod"/>
            </a:pPr>
            <a:r>
              <a:rPr lang="de-DE" dirty="0"/>
              <a:t>+ Premier Free für non-Profit und Startups</a:t>
            </a:r>
          </a:p>
          <a:p>
            <a:pPr marL="685800" lvl="1" indent="-228600">
              <a:buFont typeface="+mj-lt"/>
              <a:buAutoNum type="arabicPeriod"/>
            </a:pPr>
            <a:r>
              <a:rPr lang="de-DE" dirty="0"/>
              <a:t>+ Food Tracking </a:t>
            </a:r>
          </a:p>
          <a:p>
            <a:pPr marL="685800" lvl="1" indent="-228600">
              <a:buFont typeface="+mj-lt"/>
              <a:buAutoNum type="arabicPeriod"/>
            </a:pPr>
            <a:r>
              <a:rPr lang="de-DE" dirty="0"/>
              <a:t>- Unausgearbeitete/ Unübersichtliche Dokumentation </a:t>
            </a:r>
          </a:p>
          <a:p>
            <a:pPr marL="685800" lvl="1" indent="-228600">
              <a:buFont typeface="+mj-lt"/>
              <a:buAutoNum type="arabicPeriod"/>
            </a:pPr>
            <a:r>
              <a:rPr lang="de-DE" dirty="0"/>
              <a:t>- Sprache nur Englisch </a:t>
            </a:r>
          </a:p>
          <a:p>
            <a:pPr marL="685800" lvl="1" indent="-228600">
              <a:buFont typeface="+mj-lt"/>
              <a:buAutoNum type="arabicPeriod"/>
            </a:pPr>
            <a:r>
              <a:rPr lang="de-DE" dirty="0"/>
              <a:t>- UPC Barcode nur mit uneingeschränktem Premier Zugang </a:t>
            </a:r>
          </a:p>
          <a:p>
            <a:pPr marL="228600" lvl="0" indent="-228600">
              <a:buFont typeface="+mj-lt"/>
              <a:buAutoNum type="arabicPeriod"/>
            </a:pPr>
            <a:r>
              <a:rPr lang="de-DE" dirty="0" err="1"/>
              <a:t>OpenFoodFacts</a:t>
            </a:r>
            <a:r>
              <a:rPr lang="de-DE" dirty="0"/>
              <a:t>:</a:t>
            </a:r>
          </a:p>
          <a:p>
            <a:pPr marL="685800" lvl="1" indent="-228600">
              <a:buFont typeface="+mj-lt"/>
              <a:buAutoNum type="arabicPeriod"/>
            </a:pPr>
            <a:r>
              <a:rPr lang="de-DE" dirty="0"/>
              <a:t>+ Keine Call Einschränkung</a:t>
            </a:r>
          </a:p>
          <a:p>
            <a:pPr marL="685800" lvl="1" indent="-228600">
              <a:buFont typeface="+mj-lt"/>
              <a:buAutoNum type="arabicPeriod"/>
            </a:pPr>
            <a:r>
              <a:rPr lang="de-DE" dirty="0"/>
              <a:t>+ 100% kostenlos</a:t>
            </a:r>
          </a:p>
          <a:p>
            <a:pPr marL="685800" lvl="1" indent="-228600">
              <a:buFont typeface="+mj-lt"/>
              <a:buAutoNum type="arabicPeriod"/>
            </a:pPr>
            <a:r>
              <a:rPr lang="de-DE" dirty="0"/>
              <a:t>+ Datenbank wird stetig erweitert </a:t>
            </a:r>
          </a:p>
          <a:p>
            <a:pPr marL="685800" lvl="1" indent="-228600">
              <a:buFont typeface="+mj-lt"/>
              <a:buAutoNum type="arabicPeriod"/>
            </a:pPr>
            <a:r>
              <a:rPr lang="de-DE" dirty="0"/>
              <a:t>+ Barcodes zu jedem eingespeicherten Produkt vorhanden </a:t>
            </a:r>
          </a:p>
          <a:p>
            <a:pPr marL="685800" lvl="1" indent="-228600">
              <a:buFont typeface="+mj-lt"/>
              <a:buAutoNum type="arabicPeriod"/>
            </a:pPr>
            <a:r>
              <a:rPr lang="de-DE" dirty="0"/>
              <a:t>+ Umfassende Dokumentation</a:t>
            </a:r>
          </a:p>
          <a:p>
            <a:pPr marL="685800" lvl="1" indent="-228600">
              <a:buFont typeface="+mj-lt"/>
              <a:buAutoNum type="arabicPeriod"/>
            </a:pPr>
            <a:endParaRPr lang="de-DE" dirty="0"/>
          </a:p>
          <a:p>
            <a:pPr marL="685800" lvl="1" indent="-228600">
              <a:buFont typeface="+mj-lt"/>
              <a:buAutoNum type="arabicPeriod"/>
            </a:pPr>
            <a:endParaRPr lang="de-DE" dirty="0"/>
          </a:p>
          <a:p>
            <a:pPr marL="0" lvl="0" indent="0">
              <a:buFont typeface="+mj-lt"/>
              <a:buNone/>
            </a:pPr>
            <a:r>
              <a:rPr lang="de-DE" dirty="0"/>
              <a:t>Die Open Food Facts API wurde für das Projekt ausgewählt, da diese alle Ansprüche an das Projekt erfüllen. Zusätzlich ist das kostenlose Nutzerkontingent nicht an eine Einschränkung von Daten oder Aufrufen gebunden.</a:t>
            </a:r>
          </a:p>
          <a:p>
            <a:pPr marL="0" lvl="0" indent="0">
              <a:buFont typeface="+mj-lt"/>
              <a:buNone/>
            </a:pPr>
            <a:r>
              <a:rPr lang="de-DE" dirty="0"/>
              <a:t>Die Open Food Facts ist eine kostenlose Online-Datenbank mit Lebensmitteln aus der ganzen Welt, die unter der Open Database License (ODBL)lizenziert ist, während die von den Mitwirkenden hochgeladenen Grafiken unter einer Creative Commons Attribution-Share </a:t>
            </a:r>
            <a:r>
              <a:rPr lang="de-DE" dirty="0" err="1"/>
              <a:t>Alike</a:t>
            </a:r>
            <a:r>
              <a:rPr lang="de-DE" dirty="0"/>
              <a:t>-Lizenz veröffentlicht werden.</a:t>
            </a:r>
          </a:p>
          <a:p>
            <a:pPr marL="228600" lvl="0" indent="-228600">
              <a:buFont typeface="+mj-lt"/>
              <a:buAutoNum type="arabicPeriod"/>
            </a:pPr>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22</a:t>
            </a:fld>
            <a:endParaRPr lang="de-DE"/>
          </a:p>
        </p:txBody>
      </p:sp>
    </p:spTree>
    <p:extLst>
      <p:ext uri="{BB962C8B-B14F-4D97-AF65-F5344CB8AC3E}">
        <p14:creationId xmlns:p14="http://schemas.microsoft.com/office/powerpoint/2010/main" val="1952337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(POCs siehe Folie)</a:t>
            </a:r>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24</a:t>
            </a:fld>
            <a:endParaRPr lang="de-DE"/>
          </a:p>
        </p:txBody>
      </p:sp>
    </p:spTree>
    <p:extLst>
      <p:ext uri="{BB962C8B-B14F-4D97-AF65-F5344CB8AC3E}">
        <p14:creationId xmlns:p14="http://schemas.microsoft.com/office/powerpoint/2010/main" val="3376085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(POCs siehe Folie)</a:t>
            </a:r>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25</a:t>
            </a:fld>
            <a:endParaRPr lang="de-DE"/>
          </a:p>
        </p:txBody>
      </p:sp>
    </p:spTree>
    <p:extLst>
      <p:ext uri="{BB962C8B-B14F-4D97-AF65-F5344CB8AC3E}">
        <p14:creationId xmlns:p14="http://schemas.microsoft.com/office/powerpoint/2010/main" val="155622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 typeface="+mj-lt"/>
              <a:buAutoNum type="arabicPeriod"/>
            </a:pPr>
            <a:r>
              <a:rPr lang="de-DE" b="1" dirty="0"/>
              <a:t>Technologische Risiken:</a:t>
            </a:r>
            <a:r>
              <a:rPr lang="de-DE" dirty="0"/>
              <a:t> </a:t>
            </a:r>
          </a:p>
          <a:p>
            <a:pPr marL="742950" lvl="1" indent="-285750">
              <a:buFont typeface="+mj-lt"/>
              <a:buAutoNum type="arabicPeriod"/>
            </a:pPr>
            <a:r>
              <a:rPr lang="de-DE" b="1" dirty="0"/>
              <a:t>Hardwarefehler:</a:t>
            </a:r>
            <a:r>
              <a:rPr lang="de-DE" dirty="0"/>
              <a:t> Probleme mit der Scanner-Hardware könnten auftreten, was zu Ausfällen oder ungenauen Scans führt.</a:t>
            </a:r>
          </a:p>
          <a:p>
            <a:pPr marL="742950" lvl="1" indent="-285750">
              <a:buFont typeface="+mj-lt"/>
              <a:buAutoNum type="arabicPeriod"/>
            </a:pPr>
            <a:r>
              <a:rPr lang="de-DE" b="1" dirty="0"/>
              <a:t>Kompatibilitätsprobleme:</a:t>
            </a:r>
            <a:r>
              <a:rPr lang="de-DE" dirty="0"/>
              <a:t> Schwierigkeiten bei der Integration des Scanners mit anderen Systemen oder Geräten in der Umgebung.</a:t>
            </a:r>
          </a:p>
          <a:p>
            <a:pPr>
              <a:buFont typeface="+mj-lt"/>
              <a:buAutoNum type="arabicPeriod"/>
            </a:pPr>
            <a:r>
              <a:rPr lang="de-DE" b="1" dirty="0"/>
              <a:t>Datenschutz und Sicherheit:</a:t>
            </a:r>
            <a:r>
              <a:rPr lang="de-DE" dirty="0"/>
              <a:t> </a:t>
            </a:r>
          </a:p>
          <a:p>
            <a:pPr marL="742950" lvl="1" indent="-285750">
              <a:buFont typeface="+mj-lt"/>
              <a:buAutoNum type="arabicPeriod"/>
            </a:pPr>
            <a:r>
              <a:rPr lang="de-DE" b="1" dirty="0"/>
              <a:t>Datenlecks:</a:t>
            </a:r>
            <a:r>
              <a:rPr lang="de-DE" dirty="0"/>
              <a:t> Die gesammelten Informationen könnten durch unsachgemäße Sicherheitsmaßnahmen gefährdet werden.</a:t>
            </a:r>
          </a:p>
          <a:p>
            <a:pPr marL="742950" lvl="1" indent="-285750">
              <a:buFont typeface="+mj-lt"/>
              <a:buAutoNum type="arabicPeriod"/>
            </a:pPr>
            <a:r>
              <a:rPr lang="de-DE" b="1" dirty="0"/>
              <a:t>Unbefugter Zugriff:</a:t>
            </a:r>
            <a:r>
              <a:rPr lang="de-DE" dirty="0"/>
              <a:t> Risiken in Bezug auf den Zugriff auf die Datenbank und die Sicherheit der gespeicherten Informationen.</a:t>
            </a:r>
          </a:p>
          <a:p>
            <a:pPr>
              <a:buFont typeface="+mj-lt"/>
              <a:buAutoNum type="arabicPeriod"/>
            </a:pPr>
            <a:r>
              <a:rPr lang="de-DE" b="1" dirty="0"/>
              <a:t>Regulatorische Risiken:</a:t>
            </a:r>
            <a:r>
              <a:rPr lang="de-DE" dirty="0"/>
              <a:t> </a:t>
            </a:r>
          </a:p>
          <a:p>
            <a:pPr marL="742950" lvl="1" indent="-285750">
              <a:buFont typeface="+mj-lt"/>
              <a:buAutoNum type="arabicPeriod"/>
            </a:pPr>
            <a:r>
              <a:rPr lang="de-DE" b="1" dirty="0"/>
              <a:t>Compliance-Anforderungen:</a:t>
            </a:r>
            <a:r>
              <a:rPr lang="de-DE" dirty="0"/>
              <a:t> Das Projekt muss möglicherweise verschiedenen gesetzlichen Vorschriften und branchenspezifischen Standards entsprechen, insbesondere im Bereich Lebensmittelsicherheit und Datenschutz.</a:t>
            </a:r>
          </a:p>
          <a:p>
            <a:pPr>
              <a:buFont typeface="+mj-lt"/>
              <a:buAutoNum type="arabicPeriod"/>
            </a:pPr>
            <a:r>
              <a:rPr lang="de-DE" b="1" dirty="0"/>
              <a:t>Benutzerakzeptanz:</a:t>
            </a:r>
            <a:r>
              <a:rPr lang="de-DE" dirty="0"/>
              <a:t> </a:t>
            </a:r>
          </a:p>
          <a:p>
            <a:pPr marL="742950" lvl="1" indent="-285750">
              <a:buFont typeface="+mj-lt"/>
              <a:buAutoNum type="arabicPeriod"/>
            </a:pPr>
            <a:r>
              <a:rPr lang="de-DE" b="1" dirty="0"/>
              <a:t>Schulungsbedarf:</a:t>
            </a:r>
            <a:r>
              <a:rPr lang="de-DE" dirty="0"/>
              <a:t> Benutzer müssen möglicherweise geschult werden, um den Scanner effektiv zu nutzen.</a:t>
            </a:r>
          </a:p>
          <a:p>
            <a:pPr marL="742950" lvl="1" indent="-285750">
              <a:buFont typeface="+mj-lt"/>
              <a:buAutoNum type="arabicPeriod"/>
            </a:pPr>
            <a:r>
              <a:rPr lang="de-DE" b="1" dirty="0"/>
              <a:t>Benutzerfreundlichkeit:</a:t>
            </a:r>
            <a:r>
              <a:rPr lang="de-DE" dirty="0"/>
              <a:t> Wenn die Benutzeroberfläche nicht intuitiv ist, könnte dies zu Akzeptanzproblemen führen.</a:t>
            </a:r>
          </a:p>
          <a:p>
            <a:pPr>
              <a:buFont typeface="+mj-lt"/>
              <a:buAutoNum type="arabicPeriod"/>
            </a:pPr>
            <a:r>
              <a:rPr lang="de-DE" b="1" dirty="0"/>
              <a:t>Projektmanagement:</a:t>
            </a:r>
            <a:r>
              <a:rPr lang="de-DE" dirty="0"/>
              <a:t> </a:t>
            </a:r>
          </a:p>
          <a:p>
            <a:pPr marL="742950" lvl="1" indent="-285750">
              <a:buFont typeface="+mj-lt"/>
              <a:buAutoNum type="arabicPeriod"/>
            </a:pPr>
            <a:r>
              <a:rPr lang="de-DE" b="1" dirty="0"/>
              <a:t>Verzögerungen:</a:t>
            </a:r>
            <a:r>
              <a:rPr lang="de-DE" dirty="0"/>
              <a:t> Unvorhergesehene Probleme könnten zu Verzögerungen bei der Projektumsetzung führen.</a:t>
            </a:r>
          </a:p>
          <a:p>
            <a:pPr marL="742950" lvl="1" indent="-285750">
              <a:buFont typeface="+mj-lt"/>
              <a:buAutoNum type="arabicPeriod"/>
            </a:pPr>
            <a:r>
              <a:rPr lang="de-DE" b="1" dirty="0"/>
              <a:t>Budgetüberschreitungen:</a:t>
            </a:r>
            <a:r>
              <a:rPr lang="de-DE" dirty="0"/>
              <a:t> Die Kosten könnten höher sein als ursprünglich geplant.</a:t>
            </a:r>
          </a:p>
          <a:p>
            <a:pPr>
              <a:buFont typeface="+mj-lt"/>
              <a:buAutoNum type="arabicPeriod"/>
            </a:pPr>
            <a:r>
              <a:rPr lang="de-DE" b="1" dirty="0"/>
              <a:t>Lieferanten- und Beschaffungsrisiken:</a:t>
            </a:r>
            <a:r>
              <a:rPr lang="de-DE" dirty="0"/>
              <a:t> </a:t>
            </a:r>
          </a:p>
          <a:p>
            <a:pPr marL="742950" lvl="1" indent="-285750">
              <a:buFont typeface="+mj-lt"/>
              <a:buAutoNum type="arabicPeriod"/>
            </a:pPr>
            <a:r>
              <a:rPr lang="de-DE" b="1" dirty="0"/>
              <a:t>Lieferantenprobleme:</a:t>
            </a:r>
            <a:r>
              <a:rPr lang="de-DE" dirty="0"/>
              <a:t> Verzögerungen oder Qualitätsprobleme bei den Hardwarekomponenten könnten auftreten.</a:t>
            </a:r>
          </a:p>
          <a:p>
            <a:pPr marL="742950" lvl="1" indent="-285750">
              <a:buFont typeface="+mj-lt"/>
              <a:buAutoNum type="arabicPeriod"/>
            </a:pPr>
            <a:r>
              <a:rPr lang="de-DE" b="1" dirty="0"/>
              <a:t>Preisschwankungen:</a:t>
            </a:r>
            <a:r>
              <a:rPr lang="de-DE" dirty="0"/>
              <a:t> Kosten für Hardwarekomponenten könnten steigen, was das Budget beeinträchtigen könnte.</a:t>
            </a:r>
          </a:p>
          <a:p>
            <a:pPr>
              <a:buFont typeface="+mj-lt"/>
              <a:buAutoNum type="arabicPeriod"/>
            </a:pPr>
            <a:r>
              <a:rPr lang="de-DE" b="1" dirty="0"/>
              <a:t>Änderungsmanagement:</a:t>
            </a:r>
            <a:r>
              <a:rPr lang="de-DE" dirty="0"/>
              <a:t> </a:t>
            </a:r>
          </a:p>
          <a:p>
            <a:pPr marL="742950" lvl="1" indent="-285750">
              <a:buFont typeface="+mj-lt"/>
              <a:buAutoNum type="arabicPeriod"/>
            </a:pPr>
            <a:r>
              <a:rPr lang="de-DE" b="1" dirty="0"/>
              <a:t>Anforderungsänderungen:</a:t>
            </a:r>
            <a:r>
              <a:rPr lang="de-DE" dirty="0"/>
              <a:t> Unvorhergesehene Änderungen in den Anforderungen könnten den Entwicklungsprozess beeinflussen.</a:t>
            </a:r>
          </a:p>
          <a:p>
            <a:pPr marL="742950" lvl="1" indent="-285750">
              <a:buFont typeface="+mj-lt"/>
              <a:buAutoNum type="arabicPeriod"/>
            </a:pPr>
            <a:r>
              <a:rPr lang="de-DE" b="1" dirty="0"/>
              <a:t>Ungenaue Spezifikationen:</a:t>
            </a:r>
            <a:r>
              <a:rPr lang="de-DE" dirty="0"/>
              <a:t> Wenn die Anforderungen nicht klar definiert sind, könnte dies zu Missverständnissen und Fehlern führen.</a:t>
            </a:r>
          </a:p>
          <a:p>
            <a:pPr>
              <a:buFont typeface="+mj-lt"/>
              <a:buAutoNum type="arabicPeriod"/>
            </a:pPr>
            <a:r>
              <a:rPr lang="de-DE" b="1" dirty="0"/>
              <a:t>Umgebungsbedingte Risiken:</a:t>
            </a:r>
            <a:r>
              <a:rPr lang="de-DE" dirty="0"/>
              <a:t> </a:t>
            </a:r>
          </a:p>
          <a:p>
            <a:pPr marL="742950" lvl="1" indent="-285750">
              <a:buFont typeface="+mj-lt"/>
              <a:buAutoNum type="arabicPeriod"/>
            </a:pPr>
            <a:r>
              <a:rPr lang="de-DE" b="1" dirty="0"/>
              <a:t>Umwelteinflüsse:</a:t>
            </a:r>
            <a:r>
              <a:rPr lang="de-DE" dirty="0"/>
              <a:t> Der Scanner könnte durch Umweltbedingungen wie Temperaturschwankungen oder Feuchtigkeit beeinträchtigt werden</a:t>
            </a:r>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26</a:t>
            </a:fld>
            <a:endParaRPr lang="de-DE"/>
          </a:p>
        </p:txBody>
      </p:sp>
    </p:spTree>
    <p:extLst>
      <p:ext uri="{BB962C8B-B14F-4D97-AF65-F5344CB8AC3E}">
        <p14:creationId xmlns:p14="http://schemas.microsoft.com/office/powerpoint/2010/main" val="3488123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den Rapid Prototype wurden die folgenden Bauteile verwendet:</a:t>
            </a:r>
          </a:p>
          <a:p>
            <a:endParaRPr lang="de-DE" dirty="0"/>
          </a:p>
          <a:p>
            <a:pPr marL="171450" indent="-171450">
              <a:buFont typeface="Arial" panose="020B0604020202020204" pitchFamily="34" charset="0"/>
              <a:buChar char="•"/>
            </a:pPr>
            <a:r>
              <a:rPr lang="de-DE" dirty="0"/>
              <a:t>ESP </a:t>
            </a:r>
            <a:r>
              <a:rPr lang="de-DE" dirty="0" err="1"/>
              <a:t>Espressif</a:t>
            </a:r>
            <a:r>
              <a:rPr lang="de-DE" dirty="0"/>
              <a:t> 32</a:t>
            </a:r>
          </a:p>
          <a:p>
            <a:pPr marL="171450" indent="-171450">
              <a:buFont typeface="Arial" panose="020B0604020202020204" pitchFamily="34" charset="0"/>
              <a:buChar char="•"/>
            </a:pPr>
            <a:r>
              <a:rPr lang="de-DE" dirty="0"/>
              <a:t>Rote LED</a:t>
            </a:r>
          </a:p>
          <a:p>
            <a:pPr marL="171450" indent="-171450">
              <a:buFont typeface="Arial" panose="020B0604020202020204" pitchFamily="34" charset="0"/>
              <a:buChar char="•"/>
            </a:pPr>
            <a:r>
              <a:rPr lang="de-DE" dirty="0"/>
              <a:t>Grüne LED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i="0" dirty="0">
                <a:solidFill>
                  <a:srgbClr val="565656"/>
                </a:solidFill>
                <a:effectLst/>
                <a:latin typeface="MiSans"/>
              </a:rPr>
              <a:t>Barcode Scanner Module, 1D/2D Codes Reader</a:t>
            </a:r>
          </a:p>
          <a:p>
            <a:pPr marL="171450" indent="-171450">
              <a:buFont typeface="Arial" panose="020B0604020202020204" pitchFamily="34" charset="0"/>
              <a:buChar char="•"/>
            </a:pPr>
            <a:r>
              <a:rPr lang="de-DE" dirty="0"/>
              <a:t>Switch (P) </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Diese Bauteile wurden aus dem </a:t>
            </a:r>
            <a:r>
              <a:rPr lang="de-DE" dirty="0" err="1"/>
              <a:t>MoxdLab</a:t>
            </a:r>
            <a:r>
              <a:rPr lang="de-DE" dirty="0"/>
              <a:t> der Technischen Hochschule Köln ausgeliehen. </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27</a:t>
            </a:fld>
            <a:endParaRPr lang="de-DE"/>
          </a:p>
        </p:txBody>
      </p:sp>
    </p:spTree>
    <p:extLst>
      <p:ext uri="{BB962C8B-B14F-4D97-AF65-F5344CB8AC3E}">
        <p14:creationId xmlns:p14="http://schemas.microsoft.com/office/powerpoint/2010/main" val="4283400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29</a:t>
            </a:fld>
            <a:endParaRPr lang="de-DE"/>
          </a:p>
        </p:txBody>
      </p:sp>
    </p:spTree>
    <p:extLst>
      <p:ext uri="{BB962C8B-B14F-4D97-AF65-F5344CB8AC3E}">
        <p14:creationId xmlns:p14="http://schemas.microsoft.com/office/powerpoint/2010/main" val="351026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Erweiterung des deskriptiven Domänenmodells um folgende Bestandteile:</a:t>
            </a:r>
          </a:p>
          <a:p>
            <a:r>
              <a:rPr lang="de-DE" dirty="0"/>
              <a:t>- Gruppierung </a:t>
            </a:r>
            <a:r>
              <a:rPr lang="de-DE" i="1" dirty="0"/>
              <a:t>Vorrat</a:t>
            </a:r>
            <a:r>
              <a:rPr lang="de-DE" dirty="0"/>
              <a:t>: um den gesamten Lebensmittelvorrat zu verwalten (nicht nur Kühlschrank) </a:t>
            </a:r>
          </a:p>
          <a:p>
            <a:r>
              <a:rPr lang="de-DE" dirty="0"/>
              <a:t>- </a:t>
            </a:r>
            <a:r>
              <a:rPr lang="de-DE" i="1" dirty="0"/>
              <a:t>Einkaufsbeleg</a:t>
            </a:r>
            <a:r>
              <a:rPr lang="de-DE" dirty="0"/>
              <a:t>:  Um Preis, Uhrzeit, Datum und Ort des Einkaufs festzuhalten</a:t>
            </a:r>
          </a:p>
          <a:p>
            <a:r>
              <a:rPr lang="de-DE" dirty="0"/>
              <a:t>- Produkte: </a:t>
            </a:r>
            <a:r>
              <a:rPr lang="de-DE" i="1" dirty="0"/>
              <a:t>die</a:t>
            </a:r>
            <a:r>
              <a:rPr lang="de-DE" dirty="0"/>
              <a:t> in Verbindung mit </a:t>
            </a:r>
            <a:r>
              <a:rPr lang="de-DE" i="1" dirty="0"/>
              <a:t>Einkaufsbeleg</a:t>
            </a:r>
            <a:r>
              <a:rPr lang="de-DE" dirty="0"/>
              <a:t> und </a:t>
            </a:r>
            <a:r>
              <a:rPr lang="de-DE" i="1" dirty="0"/>
              <a:t>Einkauf</a:t>
            </a:r>
            <a:r>
              <a:rPr lang="de-DE" dirty="0"/>
              <a:t> steht. Diese bezeichnen die erworbenen Produkte, welche anschließend den Vorrat auffüllen</a:t>
            </a:r>
          </a:p>
          <a:p>
            <a:endParaRPr lang="de-DE" dirty="0"/>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4</a:t>
            </a:fld>
            <a:endParaRPr lang="de-DE"/>
          </a:p>
        </p:txBody>
      </p:sp>
    </p:spTree>
    <p:extLst>
      <p:ext uri="{BB962C8B-B14F-4D97-AF65-F5344CB8AC3E}">
        <p14:creationId xmlns:p14="http://schemas.microsoft.com/office/powerpoint/2010/main" val="412638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Erweiterung des deskriptiven Domänenmodells um folgende Bestandteile:</a:t>
            </a:r>
          </a:p>
          <a:p>
            <a:r>
              <a:rPr lang="de-DE" dirty="0"/>
              <a:t>- Gruppierung </a:t>
            </a:r>
            <a:r>
              <a:rPr lang="de-DE" i="1" dirty="0"/>
              <a:t>Vorrat</a:t>
            </a:r>
            <a:r>
              <a:rPr lang="de-DE" dirty="0"/>
              <a:t>: um den gesamten Lebensmittelvorrat zu verwalten (nicht nur Kühlschrank) </a:t>
            </a:r>
          </a:p>
          <a:p>
            <a:r>
              <a:rPr lang="de-DE" dirty="0"/>
              <a:t>- </a:t>
            </a:r>
            <a:r>
              <a:rPr lang="de-DE" i="1" dirty="0"/>
              <a:t>Einkaufsbeleg</a:t>
            </a:r>
            <a:r>
              <a:rPr lang="de-DE" dirty="0"/>
              <a:t>:  Um Preis, Uhrzeit, Datum und Ort des Einkaufs festzuhalten</a:t>
            </a:r>
          </a:p>
          <a:p>
            <a:r>
              <a:rPr lang="de-DE" dirty="0"/>
              <a:t>- Gruppierung </a:t>
            </a:r>
            <a:r>
              <a:rPr lang="de-DE" i="1" dirty="0"/>
              <a:t>Vorratsverwaltung</a:t>
            </a:r>
            <a:r>
              <a:rPr lang="de-DE" i="0" dirty="0"/>
              <a:t>: Vorratsverwaltung aufgeteilt in </a:t>
            </a:r>
            <a:r>
              <a:rPr lang="de-DE" i="1" dirty="0"/>
              <a:t>Vorratseinlagerung</a:t>
            </a:r>
            <a:r>
              <a:rPr lang="de-DE" i="0" dirty="0"/>
              <a:t> und </a:t>
            </a:r>
            <a:r>
              <a:rPr lang="de-DE" i="1" dirty="0"/>
              <a:t>Vorratsentnahme</a:t>
            </a:r>
          </a:p>
          <a:p>
            <a:r>
              <a:rPr lang="de-DE" dirty="0"/>
              <a:t>- Produkte: </a:t>
            </a:r>
            <a:r>
              <a:rPr lang="de-DE" i="1" dirty="0"/>
              <a:t>die</a:t>
            </a:r>
            <a:r>
              <a:rPr lang="de-DE" dirty="0"/>
              <a:t> in Verbindung mit </a:t>
            </a:r>
            <a:r>
              <a:rPr lang="de-DE" i="1" dirty="0"/>
              <a:t>Einkaufsbeleg</a:t>
            </a:r>
            <a:r>
              <a:rPr lang="de-DE" dirty="0"/>
              <a:t> und </a:t>
            </a:r>
            <a:r>
              <a:rPr lang="de-DE" i="1" dirty="0"/>
              <a:t>Einkauf</a:t>
            </a:r>
            <a:r>
              <a:rPr lang="de-DE" dirty="0"/>
              <a:t> steht. Diese bezeichnen die erworbenen Produkte, welche anschließend den Vorrat auffüllen</a:t>
            </a:r>
          </a:p>
          <a:p>
            <a:r>
              <a:rPr lang="de-DE" dirty="0"/>
              <a:t>- </a:t>
            </a:r>
            <a:r>
              <a:rPr lang="de-DE" i="1" dirty="0"/>
              <a:t>Verbindungen Vorratsverwaltung</a:t>
            </a:r>
            <a:r>
              <a:rPr lang="de-DE" dirty="0"/>
              <a:t>: Verändern den Vorrat, beeinflussen die Einkaufsliste und gibt einen Überblich über die vorhandenen Vorräte </a:t>
            </a:r>
          </a:p>
          <a:p>
            <a:endParaRPr lang="de-DE" dirty="0"/>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5</a:t>
            </a:fld>
            <a:endParaRPr lang="de-DE"/>
          </a:p>
        </p:txBody>
      </p:sp>
    </p:spTree>
    <p:extLst>
      <p:ext uri="{BB962C8B-B14F-4D97-AF65-F5344CB8AC3E}">
        <p14:creationId xmlns:p14="http://schemas.microsoft.com/office/powerpoint/2010/main" val="28916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die Aufgabenstellung wurde mit Rücksicht auf die vorher gegangene Recherche und Domänenanalyse eine Stakeholder Tabelle mit Bezeichnung der Stakeholder, deren Bezug zum System, dem Objektbereich und Erfordernissen beziehungsweise Erwartungen angefertigt (siehe Tabelle). Die daraus resultierenden Ergebnisse wurden für den weiteren Verlauf des Projektes, insbesondere in der Anforderungsermittlung, weiterverwendet.</a:t>
            </a:r>
          </a:p>
          <a:p>
            <a:endParaRPr lang="de-DE" dirty="0"/>
          </a:p>
          <a:p>
            <a:endParaRPr lang="de-DE" dirty="0"/>
          </a:p>
          <a:p>
            <a:r>
              <a:rPr lang="de-DE" dirty="0"/>
              <a:t>Nachdem Zusammentragen der Stakeholder in einer Tabelle, wurden sie in drei verschiedene Kategorien unterteilt. Die erste Kategorie bilden die primären Stakeholder, welche das System tatsächlich benutzen und somit die Endbenutzer darstellen. Die zweite Kategorie beinhaltet sekundäre Stakeholder, die das System nicht direkt benutzen, jedoch einen Input für das System bereitstellen oder einen Output davon erhalten. Als letztes wurden die Personen, die keine der beiden Kategorien erfüllen, aber direkt vom Erfolg oder Misserfolg des Systems betroffen sind in die Kategorie der tertiären Stakeholder zusammengefasst.</a:t>
            </a:r>
            <a:endParaRPr lang="de-DE" dirty="0">
              <a:cs typeface="Calibri"/>
            </a:endParaRPr>
          </a:p>
          <a:p>
            <a:endParaRPr lang="de-DE" dirty="0"/>
          </a:p>
          <a:p>
            <a:endParaRPr lang="de-DE" dirty="0"/>
          </a:p>
          <a:p>
            <a:r>
              <a:rPr lang="de-DE" dirty="0"/>
              <a:t> Die Stakeholder Tabelle wurde in Primäre, sekundäre und tertiäre Stakeholder gruppiert.</a:t>
            </a:r>
            <a:endParaRPr lang="de-DE" dirty="0">
              <a:cs typeface="Calibri"/>
            </a:endParaRPr>
          </a:p>
          <a:p>
            <a:endParaRPr lang="de-DE" dirty="0"/>
          </a:p>
          <a:p>
            <a:endParaRPr lang="de-DE" dirty="0"/>
          </a:p>
          <a:p>
            <a:endParaRPr lang="de-DE" dirty="0"/>
          </a:p>
          <a:p>
            <a:r>
              <a:rPr lang="de-DE" dirty="0"/>
              <a:t>Hinweis: Bewohner einer WG als Teil der Benutzer Stakeholder Gruppe separat aufgeführt, aufgrund von unterschiedlichen bzw. erweiterten Erfordernissen.</a:t>
            </a:r>
            <a:endParaRPr lang="de-DE" dirty="0">
              <a:cs typeface="Calibri"/>
            </a:endParaRPr>
          </a:p>
          <a:p>
            <a:endParaRPr lang="de-DE" dirty="0"/>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6</a:t>
            </a:fld>
            <a:endParaRPr lang="de-DE"/>
          </a:p>
        </p:txBody>
      </p:sp>
    </p:spTree>
    <p:extLst>
      <p:ext uri="{BB962C8B-B14F-4D97-AF65-F5344CB8AC3E}">
        <p14:creationId xmlns:p14="http://schemas.microsoft.com/office/powerpoint/2010/main" val="416183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zielgerichtet zu kommunizieren, wurden verschiedene Personas erstellt, um die Überlegungen welche Eigenschaften der mögliche Nutzer haben könnte festzuhalten. Dafür wurde ein fiktiver Personen-Steckbrief erstellt, der bestimmte Merkmale aufweist, die für die Interaktion mit den publizierten Inhalten von Bedeutung sind. Für dieses Projekt wurden insgesamt drei verschiedene Personas erstellt.</a:t>
            </a:r>
          </a:p>
          <a:p>
            <a:endParaRPr lang="de-DE" dirty="0">
              <a:cs typeface="Calibri"/>
            </a:endParaRPr>
          </a:p>
          <a:p>
            <a:r>
              <a:rPr lang="de-DE" dirty="0">
                <a:cs typeface="Calibri"/>
              </a:rPr>
              <a:t>Peter Müller:</a:t>
            </a:r>
          </a:p>
          <a:p>
            <a:pPr marL="177674" indent="-177674">
              <a:buFont typeface="Calibri"/>
              <a:buChar char="-"/>
            </a:pPr>
            <a:r>
              <a:rPr lang="de-DE" dirty="0">
                <a:cs typeface="Calibri"/>
              </a:rPr>
              <a:t>Familienvater der u.a. Einkaufen geht </a:t>
            </a:r>
          </a:p>
          <a:p>
            <a:pPr marL="177674" indent="-177674">
              <a:buFont typeface="Calibri"/>
              <a:buChar char="-"/>
            </a:pPr>
            <a:r>
              <a:rPr lang="de-DE" dirty="0">
                <a:cs typeface="Calibri"/>
              </a:rPr>
              <a:t>Will/ Muss aus grünen und finanziellen Gründen auf das Geld achten </a:t>
            </a:r>
          </a:p>
          <a:p>
            <a:pPr marL="177674" indent="-177674">
              <a:buFont typeface="Calibri"/>
              <a:buChar char="-"/>
            </a:pPr>
            <a:r>
              <a:rPr lang="de-DE" dirty="0">
                <a:cs typeface="Calibri"/>
              </a:rPr>
              <a:t>Kommunikation bezüglich Einkaufen funktioniert nicht immer</a:t>
            </a:r>
          </a:p>
          <a:p>
            <a:pPr marL="177674" indent="-177674">
              <a:buFont typeface="Calibri"/>
              <a:buChar char="-"/>
            </a:pPr>
            <a:r>
              <a:rPr lang="de-DE" dirty="0">
                <a:cs typeface="Calibri"/>
              </a:rPr>
              <a:t>Ärgert sich wenn Lebensmittel unnötig gekauft werden und dann im Mülleimer landen </a:t>
            </a:r>
          </a:p>
          <a:p>
            <a:pPr marL="177674" indent="-177674">
              <a:buFont typeface="Calibri"/>
              <a:buChar char="-"/>
            </a:pPr>
            <a:endParaRPr lang="de-DE" dirty="0">
              <a:cs typeface="Calibri"/>
            </a:endParaRPr>
          </a:p>
          <a:p>
            <a:pPr marL="177674" indent="-177674">
              <a:buFont typeface="Calibri"/>
              <a:buChar char="-"/>
            </a:pPr>
            <a:endParaRPr lang="de-DE" dirty="0">
              <a:cs typeface="Calibri"/>
            </a:endParaRPr>
          </a:p>
          <a:p>
            <a:r>
              <a:rPr lang="de-DE" dirty="0">
                <a:cs typeface="Calibri"/>
              </a:rPr>
              <a:t>Anna Sommer:</a:t>
            </a:r>
          </a:p>
          <a:p>
            <a:pPr marL="177674" indent="-177674">
              <a:buFont typeface="Calibri"/>
              <a:buChar char="-"/>
            </a:pPr>
            <a:r>
              <a:rPr lang="de-DE" dirty="0">
                <a:cs typeface="Calibri"/>
              </a:rPr>
              <a:t>Studentin in einer WG</a:t>
            </a:r>
          </a:p>
          <a:p>
            <a:pPr marL="177674" indent="-177674">
              <a:buFont typeface="Calibri"/>
              <a:buChar char="-"/>
            </a:pPr>
            <a:r>
              <a:rPr lang="de-DE" dirty="0">
                <a:cs typeface="Calibri"/>
              </a:rPr>
              <a:t>Ärgert sich wenn WG Mitbewohner ihre Lebensmittel verbrauchen </a:t>
            </a:r>
          </a:p>
          <a:p>
            <a:pPr marL="177674" indent="-177674">
              <a:buFont typeface="Calibri"/>
              <a:buChar char="-"/>
            </a:pPr>
            <a:r>
              <a:rPr lang="de-DE" dirty="0">
                <a:cs typeface="Calibri"/>
              </a:rPr>
              <a:t>Haben oft Streit aus diesem Grund in der WG </a:t>
            </a:r>
          </a:p>
          <a:p>
            <a:pPr marL="177674" indent="-177674">
              <a:buFont typeface="Calibri"/>
              <a:buChar char="-"/>
            </a:pPr>
            <a:r>
              <a:rPr lang="de-DE" dirty="0">
                <a:cs typeface="Calibri"/>
              </a:rPr>
              <a:t>Wünscht sich weniger Streit </a:t>
            </a:r>
          </a:p>
          <a:p>
            <a:pPr marL="177674" indent="-177674">
              <a:buFont typeface="Calibri"/>
              <a:buChar char="-"/>
            </a:pPr>
            <a:r>
              <a:rPr lang="de-DE" dirty="0">
                <a:cs typeface="Calibri"/>
              </a:rPr>
              <a:t>Versuchen die Lebensmittel so gut wie möglich zu trennen, funktioniert jedoch nicht </a:t>
            </a:r>
          </a:p>
          <a:p>
            <a:pPr marL="177674" indent="-177674">
              <a:buFont typeface="Calibri"/>
              <a:buChar char="-"/>
            </a:pPr>
            <a:endParaRPr lang="de-DE" dirty="0">
              <a:cs typeface="Calibri"/>
            </a:endParaRPr>
          </a:p>
          <a:p>
            <a:r>
              <a:rPr lang="de-DE" dirty="0">
                <a:cs typeface="Calibri"/>
              </a:rPr>
              <a:t>Luis Baumgartner:</a:t>
            </a:r>
          </a:p>
          <a:p>
            <a:pPr marL="177674" indent="-177674">
              <a:buFont typeface="Calibri"/>
              <a:buChar char="-"/>
            </a:pPr>
            <a:r>
              <a:rPr lang="de-DE" dirty="0">
                <a:cs typeface="Calibri"/>
              </a:rPr>
              <a:t>Azubi in erster eigener Wohnung</a:t>
            </a:r>
          </a:p>
          <a:p>
            <a:pPr marL="177674" indent="-177674">
              <a:buFont typeface="Calibri"/>
              <a:buChar char="-"/>
            </a:pPr>
            <a:r>
              <a:rPr lang="de-DE" dirty="0">
                <a:cs typeface="Calibri"/>
              </a:rPr>
              <a:t>Geht nach dem Arbeiten einkaufen und kauft daher oft Lebensmittel die er eigentlich noch zu Hause hat</a:t>
            </a:r>
          </a:p>
          <a:p>
            <a:pPr marL="177674" indent="-177674">
              <a:buFont typeface="Calibri"/>
              <a:buChar char="-"/>
            </a:pPr>
            <a:r>
              <a:rPr lang="de-DE" dirty="0">
                <a:cs typeface="Calibri"/>
              </a:rPr>
              <a:t>Vergisst was er bereits zu Hause an Lebensmitteln besitzt </a:t>
            </a:r>
          </a:p>
          <a:p>
            <a:pPr marL="177674" indent="-177674">
              <a:buFont typeface="Calibri"/>
              <a:buChar char="-"/>
            </a:pPr>
            <a:r>
              <a:rPr lang="de-DE" dirty="0">
                <a:cs typeface="Calibri"/>
              </a:rPr>
              <a:t>Möchte aus umwelttechnischen Gründen seine Lebensmittelverschwendung reduzieren </a:t>
            </a:r>
          </a:p>
          <a:p>
            <a:pPr marL="177674" indent="-177674">
              <a:buFont typeface="Calibri"/>
              <a:buChar char="-"/>
            </a:pPr>
            <a:endParaRPr lang="de-DE" dirty="0">
              <a:cs typeface="Calibri"/>
            </a:endParaRPr>
          </a:p>
          <a:p>
            <a:endParaRPr lang="de-DE" dirty="0">
              <a:cs typeface="Calibri"/>
            </a:endParaRPr>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7</a:t>
            </a:fld>
            <a:endParaRPr lang="de-DE"/>
          </a:p>
        </p:txBody>
      </p:sp>
    </p:spTree>
    <p:extLst>
      <p:ext uri="{BB962C8B-B14F-4D97-AF65-F5344CB8AC3E}">
        <p14:creationId xmlns:p14="http://schemas.microsoft.com/office/powerpoint/2010/main" val="856575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8</a:t>
            </a:fld>
            <a:endParaRPr lang="de-DE"/>
          </a:p>
        </p:txBody>
      </p:sp>
    </p:spTree>
    <p:extLst>
      <p:ext uri="{BB962C8B-B14F-4D97-AF65-F5344CB8AC3E}">
        <p14:creationId xmlns:p14="http://schemas.microsoft.com/office/powerpoint/2010/main" val="3246068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b="0" i="0" u="none" strike="noStrike" baseline="0" dirty="0">
                <a:solidFill>
                  <a:srgbClr val="FF0000"/>
                </a:solidFill>
                <a:latin typeface="Calibri Light" panose="020F0302020204030204" pitchFamily="34" charset="0"/>
              </a:rPr>
              <a:t>Claim Analysis </a:t>
            </a:r>
          </a:p>
          <a:p>
            <a:endParaRPr lang="de-DE" sz="1800" b="0" i="0" u="none" strike="noStrike" baseline="0" dirty="0">
              <a:solidFill>
                <a:srgbClr val="FF0000"/>
              </a:solidFill>
              <a:latin typeface="Calibri Light" panose="020F0302020204030204" pitchFamily="34" charset="0"/>
            </a:endParaRPr>
          </a:p>
          <a:p>
            <a:r>
              <a:rPr lang="de-DE" sz="1800" b="0" i="0" u="none" strike="noStrike" baseline="0" dirty="0">
                <a:solidFill>
                  <a:srgbClr val="000000"/>
                </a:solidFill>
                <a:latin typeface="Verdana" panose="020B0604030504040204" pitchFamily="34" charset="0"/>
              </a:rPr>
              <a:t>Task Scenario: </a:t>
            </a:r>
          </a:p>
          <a:p>
            <a:r>
              <a:rPr lang="de-DE" sz="1800" b="0" i="0" u="none" strike="noStrike" baseline="0" dirty="0">
                <a:solidFill>
                  <a:srgbClr val="000000"/>
                </a:solidFill>
                <a:latin typeface="Verdana" panose="020B0604030504040204" pitchFamily="34" charset="0"/>
              </a:rPr>
              <a:t>Im Task-Szenario plant Maria einen Lebensmitteleinkauf für ein neues Rezept, ohne genaue Kenntnisse über den aktuellen Inhalt ihres Kühlschranks. Dies führt dazu, dass sie einige Artikel doppelt kauft und andere, für das Rezept wichtige Produkte vergisst. Die Konsequenz ist ein Verlust von Zeit und Ressourcen, da Maria erneut einkaufen gehen muss und doppelt gekaufte Produkte vor dem Verderben verwenden muss. </a:t>
            </a:r>
          </a:p>
          <a:p>
            <a:endParaRPr lang="de-DE" sz="1800" b="0" i="0" u="none" strike="noStrike" baseline="0" dirty="0">
              <a:solidFill>
                <a:srgbClr val="000000"/>
              </a:solidFill>
              <a:latin typeface="Verdana" panose="020B0604030504040204" pitchFamily="34" charset="0"/>
            </a:endParaRPr>
          </a:p>
          <a:p>
            <a:r>
              <a:rPr lang="de-DE" sz="1800" b="0" i="0" u="none" strike="noStrike" baseline="0" dirty="0">
                <a:solidFill>
                  <a:srgbClr val="000000"/>
                </a:solidFill>
                <a:latin typeface="Verdana" panose="020B0604030504040204" pitchFamily="34" charset="0"/>
              </a:rPr>
              <a:t>Use Scenario: </a:t>
            </a:r>
          </a:p>
          <a:p>
            <a:r>
              <a:rPr lang="de-DE" sz="1800" b="0" i="0" u="none" strike="noStrike" baseline="0" dirty="0">
                <a:solidFill>
                  <a:srgbClr val="000000"/>
                </a:solidFill>
                <a:latin typeface="Verdana" panose="020B0604030504040204" pitchFamily="34" charset="0"/>
              </a:rPr>
              <a:t>Im Use-Szenario plant Maria ebenfalls einen Lebensmitteleinkauf für das gleiche Rezept, nutzt jedoch ihr Online-Inventar, um den Prozess zu optimieren. Durch die digitale Liste behält sie den Überblick über vorhandene Lebensmittel und kann gezielt nur die benötigten Produkte kaufen. Nach dem Einkauf dokumentiert sie die erworbenen und verbrauchten Produkte in ihrem Online-Inventar, was Zeit, Geld und Verschwendung reduziert. </a:t>
            </a:r>
          </a:p>
          <a:p>
            <a:endParaRPr lang="de-DE" sz="1800" b="1" i="0" u="none" strike="noStrike" baseline="0" dirty="0">
              <a:solidFill>
                <a:srgbClr val="000000"/>
              </a:solidFill>
              <a:latin typeface="Verdana" panose="020B0604030504040204" pitchFamily="34" charset="0"/>
            </a:endParaRPr>
          </a:p>
          <a:p>
            <a:r>
              <a:rPr lang="de-DE" sz="1800" b="1" i="0" u="none" strike="noStrike" baseline="0" dirty="0">
                <a:solidFill>
                  <a:srgbClr val="000000"/>
                </a:solidFill>
                <a:latin typeface="Verdana" panose="020B0604030504040204" pitchFamily="34" charset="0"/>
              </a:rPr>
              <a:t>Claim Analysis: </a:t>
            </a:r>
          </a:p>
          <a:p>
            <a:r>
              <a:rPr lang="de-DE" sz="1800" b="0" i="0" u="none" strike="noStrike" baseline="0" dirty="0">
                <a:solidFill>
                  <a:srgbClr val="000000"/>
                </a:solidFill>
                <a:latin typeface="Verdana" panose="020B0604030504040204" pitchFamily="34" charset="0"/>
              </a:rPr>
              <a:t>Der Vergleich der beiden Szenarien zeigt, dass die Nutzung eines Online-Inventars im Use-Szenario entscheidende Vorteile bietet. Maria kann ihre Einkaufsplanung verbessern, da sie jederzeit Zugriff auf eine aktuelle Übersicht über ihre Vorräte hat. Durch die Dokumentation im Online-Inventar vermeidet sie doppelte Einkäufe und kann effizienter mit den erworbenen Lebensmitteln umgehen. Der Claim lautet daher: Die Integration eines Online-Inventars in den Lebensmitteleinkaufsprozess ermöglicht eine optimierte Planung, spart Zeit und Geld, minimiert Verschwendung und verbessert das Gesamterlebnis bei der Zubereitung neuer Rezepte. </a:t>
            </a:r>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9</a:t>
            </a:fld>
            <a:endParaRPr lang="de-DE"/>
          </a:p>
        </p:txBody>
      </p:sp>
    </p:spTree>
    <p:extLst>
      <p:ext uri="{BB962C8B-B14F-4D97-AF65-F5344CB8AC3E}">
        <p14:creationId xmlns:p14="http://schemas.microsoft.com/office/powerpoint/2010/main" val="3302402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10</a:t>
            </a:fld>
            <a:endParaRPr lang="de-DE"/>
          </a:p>
        </p:txBody>
      </p:sp>
    </p:spTree>
    <p:extLst>
      <p:ext uri="{BB962C8B-B14F-4D97-AF65-F5344CB8AC3E}">
        <p14:creationId xmlns:p14="http://schemas.microsoft.com/office/powerpoint/2010/main" val="162377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2E4686-6E78-13DF-5F01-934959AEC17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818220-7415-93F6-7D08-1998E85BF68B}"/>
              </a:ext>
            </a:extLst>
          </p:cNvPr>
          <p:cNvSpPr>
            <a:spLocks noGrp="1"/>
          </p:cNvSpPr>
          <p:nvPr>
            <p:ph type="subTitle" idx="1"/>
          </p:nvPr>
        </p:nvSpPr>
        <p:spPr>
          <a:xfrm>
            <a:off x="1524000" y="3602038"/>
            <a:ext cx="9144000" cy="1655762"/>
          </a:xfrm>
        </p:spPr>
        <p:txBody>
          <a:bodyPr/>
          <a:lstStyle>
            <a:lvl1pPr marL="0" indent="0" algn="ctr">
              <a:buNone/>
              <a:defRPr sz="2400">
                <a:latin typeface="HelveticaNeueLT Std 45"/>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4" name="Datumsplatzhalter 3">
            <a:extLst>
              <a:ext uri="{FF2B5EF4-FFF2-40B4-BE49-F238E27FC236}">
                <a16:creationId xmlns:a16="http://schemas.microsoft.com/office/drawing/2014/main" id="{BB7485BD-04D8-8BA1-81B4-7864E6145F9D}"/>
              </a:ext>
            </a:extLst>
          </p:cNvPr>
          <p:cNvSpPr>
            <a:spLocks noGrp="1"/>
          </p:cNvSpPr>
          <p:nvPr>
            <p:ph type="dt" sz="half" idx="10"/>
          </p:nvPr>
        </p:nvSpPr>
        <p:spPr/>
        <p:txBody>
          <a:bodyPr/>
          <a:lstStyle/>
          <a:p>
            <a:r>
              <a:rPr lang="de-DE"/>
              <a:t>22.01.2024</a:t>
            </a:r>
          </a:p>
        </p:txBody>
      </p:sp>
      <p:sp>
        <p:nvSpPr>
          <p:cNvPr id="5" name="Fußzeilenplatzhalter 4">
            <a:extLst>
              <a:ext uri="{FF2B5EF4-FFF2-40B4-BE49-F238E27FC236}">
                <a16:creationId xmlns:a16="http://schemas.microsoft.com/office/drawing/2014/main" id="{0DA15010-3CB8-52F6-61C2-54DE8596735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E5E0B70-2CFC-F909-D5C2-13F252915B04}"/>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3715759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5D1E2A-4193-8903-C013-907BD37E67FD}"/>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7E26737-8892-F476-CF2B-A0F0BBEBDC9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6944297-67D4-079F-6ACE-D9A860C7A566}"/>
              </a:ext>
            </a:extLst>
          </p:cNvPr>
          <p:cNvSpPr>
            <a:spLocks noGrp="1"/>
          </p:cNvSpPr>
          <p:nvPr>
            <p:ph type="dt" sz="half" idx="10"/>
          </p:nvPr>
        </p:nvSpPr>
        <p:spPr/>
        <p:txBody>
          <a:bodyPr/>
          <a:lstStyle/>
          <a:p>
            <a:r>
              <a:rPr lang="de-DE"/>
              <a:t>22.01.2024</a:t>
            </a:r>
          </a:p>
        </p:txBody>
      </p:sp>
      <p:sp>
        <p:nvSpPr>
          <p:cNvPr id="5" name="Fußzeilenplatzhalter 4">
            <a:extLst>
              <a:ext uri="{FF2B5EF4-FFF2-40B4-BE49-F238E27FC236}">
                <a16:creationId xmlns:a16="http://schemas.microsoft.com/office/drawing/2014/main" id="{05A4C990-540E-F2CA-8AA5-404FA383138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547AB01-DDF1-8558-B3AC-D9B44E63BB94}"/>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14789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5324B99-65AF-4746-B932-12CE93CC6976}"/>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6AFC6BF-864E-86F7-2DB1-8CF18CEFCF9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D8DDA12-81AA-946C-CA46-3A19B1852299}"/>
              </a:ext>
            </a:extLst>
          </p:cNvPr>
          <p:cNvSpPr>
            <a:spLocks noGrp="1"/>
          </p:cNvSpPr>
          <p:nvPr>
            <p:ph type="dt" sz="half" idx="10"/>
          </p:nvPr>
        </p:nvSpPr>
        <p:spPr/>
        <p:txBody>
          <a:bodyPr/>
          <a:lstStyle/>
          <a:p>
            <a:r>
              <a:rPr lang="de-DE"/>
              <a:t>22.01.2024</a:t>
            </a:r>
          </a:p>
        </p:txBody>
      </p:sp>
      <p:sp>
        <p:nvSpPr>
          <p:cNvPr id="5" name="Fußzeilenplatzhalter 4">
            <a:extLst>
              <a:ext uri="{FF2B5EF4-FFF2-40B4-BE49-F238E27FC236}">
                <a16:creationId xmlns:a16="http://schemas.microsoft.com/office/drawing/2014/main" id="{9BDAB9FD-FE7B-EA70-2EE6-7AA0A7A2EF1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0548AE-366B-7061-84B9-E09FE98D89CD}"/>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79497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C3D52F-A69D-B2B1-7F34-79104C036E5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D7A4220-44BF-ADD4-2BB0-6FF35079167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ADC9603-737B-F9A4-1508-2AFC6A87B1B5}"/>
              </a:ext>
            </a:extLst>
          </p:cNvPr>
          <p:cNvSpPr>
            <a:spLocks noGrp="1"/>
          </p:cNvSpPr>
          <p:nvPr>
            <p:ph type="dt" sz="half" idx="10"/>
          </p:nvPr>
        </p:nvSpPr>
        <p:spPr/>
        <p:txBody>
          <a:bodyPr/>
          <a:lstStyle/>
          <a:p>
            <a:r>
              <a:rPr lang="de-DE"/>
              <a:t>22.01.2024</a:t>
            </a:r>
          </a:p>
        </p:txBody>
      </p:sp>
      <p:sp>
        <p:nvSpPr>
          <p:cNvPr id="5" name="Fußzeilenplatzhalter 4">
            <a:extLst>
              <a:ext uri="{FF2B5EF4-FFF2-40B4-BE49-F238E27FC236}">
                <a16:creationId xmlns:a16="http://schemas.microsoft.com/office/drawing/2014/main" id="{6273AEA7-8DD2-7666-5DC7-86E6F1AF902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10209A9-F6A3-ADD1-19D7-1BFB772BCE3E}"/>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90338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003E4E-843E-ABCD-32C4-EF02F84B3DF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DCD3681-A7D4-B335-6AA9-5DF165D2D4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3D18AE4-DB33-9C1E-1D83-7DF45AA6163C}"/>
              </a:ext>
            </a:extLst>
          </p:cNvPr>
          <p:cNvSpPr>
            <a:spLocks noGrp="1"/>
          </p:cNvSpPr>
          <p:nvPr>
            <p:ph type="dt" sz="half" idx="10"/>
          </p:nvPr>
        </p:nvSpPr>
        <p:spPr/>
        <p:txBody>
          <a:bodyPr/>
          <a:lstStyle>
            <a:lvl1pPr>
              <a:defRPr/>
            </a:lvl1pPr>
          </a:lstStyle>
          <a:p>
            <a:r>
              <a:rPr lang="de-DE"/>
              <a:t>22.01.2024</a:t>
            </a:r>
            <a:endParaRPr lang="de-DE" dirty="0"/>
          </a:p>
        </p:txBody>
      </p:sp>
      <p:sp>
        <p:nvSpPr>
          <p:cNvPr id="5" name="Fußzeilenplatzhalter 4">
            <a:extLst>
              <a:ext uri="{FF2B5EF4-FFF2-40B4-BE49-F238E27FC236}">
                <a16:creationId xmlns:a16="http://schemas.microsoft.com/office/drawing/2014/main" id="{6ECA34ED-1D8F-D3BA-4D96-8B3D9E02FEA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E5FDE52-8AA8-F2AE-B043-E16989E9ACF2}"/>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2697685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74C2EC-71BB-CC0F-CF5A-7574E7E370A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D258348-B6AB-C403-82DE-BE4C8AA803D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4E8E88C-D23A-8C33-68F4-84D669A59AC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D42515D0-3E06-3BD5-88F4-49F9D6DEFFCE}"/>
              </a:ext>
            </a:extLst>
          </p:cNvPr>
          <p:cNvSpPr>
            <a:spLocks noGrp="1"/>
          </p:cNvSpPr>
          <p:nvPr>
            <p:ph type="dt" sz="half" idx="10"/>
          </p:nvPr>
        </p:nvSpPr>
        <p:spPr/>
        <p:txBody>
          <a:bodyPr/>
          <a:lstStyle/>
          <a:p>
            <a:r>
              <a:rPr lang="de-DE"/>
              <a:t>22.01.2024</a:t>
            </a:r>
          </a:p>
        </p:txBody>
      </p:sp>
      <p:sp>
        <p:nvSpPr>
          <p:cNvPr id="6" name="Fußzeilenplatzhalter 5">
            <a:extLst>
              <a:ext uri="{FF2B5EF4-FFF2-40B4-BE49-F238E27FC236}">
                <a16:creationId xmlns:a16="http://schemas.microsoft.com/office/drawing/2014/main" id="{C1CA4C2A-DA80-0A49-5FBB-1B51403631E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7A384E-75F3-5E92-7399-73762832E053}"/>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959271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8A57C2-2A4E-DCC0-9F62-27754BE133F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59C149A7-6453-FBDE-C7A6-6889E452A9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DDB5699-5FBC-68AE-39FA-37509050EDB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1B34C65-BF5E-9C7C-43A8-CB26457E7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282A44E-8C38-9FBE-E989-30B679A8D7B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E6E5F85-2EF8-37B3-CA2D-D7CFC179BC75}"/>
              </a:ext>
            </a:extLst>
          </p:cNvPr>
          <p:cNvSpPr>
            <a:spLocks noGrp="1"/>
          </p:cNvSpPr>
          <p:nvPr>
            <p:ph type="dt" sz="half" idx="10"/>
          </p:nvPr>
        </p:nvSpPr>
        <p:spPr/>
        <p:txBody>
          <a:bodyPr/>
          <a:lstStyle/>
          <a:p>
            <a:r>
              <a:rPr lang="de-DE"/>
              <a:t>22.01.2024</a:t>
            </a:r>
          </a:p>
        </p:txBody>
      </p:sp>
      <p:sp>
        <p:nvSpPr>
          <p:cNvPr id="8" name="Fußzeilenplatzhalter 7">
            <a:extLst>
              <a:ext uri="{FF2B5EF4-FFF2-40B4-BE49-F238E27FC236}">
                <a16:creationId xmlns:a16="http://schemas.microsoft.com/office/drawing/2014/main" id="{A89A8FCE-2F3D-80C3-37B6-BEFE09F4FE3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546FB689-68C0-D7E4-709A-4808A0F9CFA5}"/>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4010624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A55747-C26F-F323-C5A6-01B56A09889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04F62BF-51C6-3363-1DF3-B1AA5F28D8BD}"/>
              </a:ext>
            </a:extLst>
          </p:cNvPr>
          <p:cNvSpPr>
            <a:spLocks noGrp="1"/>
          </p:cNvSpPr>
          <p:nvPr>
            <p:ph type="dt" sz="half" idx="10"/>
          </p:nvPr>
        </p:nvSpPr>
        <p:spPr/>
        <p:txBody>
          <a:bodyPr/>
          <a:lstStyle/>
          <a:p>
            <a:r>
              <a:rPr lang="de-DE"/>
              <a:t>22.01.2024</a:t>
            </a:r>
          </a:p>
        </p:txBody>
      </p:sp>
      <p:sp>
        <p:nvSpPr>
          <p:cNvPr id="4" name="Fußzeilenplatzhalter 3">
            <a:extLst>
              <a:ext uri="{FF2B5EF4-FFF2-40B4-BE49-F238E27FC236}">
                <a16:creationId xmlns:a16="http://schemas.microsoft.com/office/drawing/2014/main" id="{0D3855AD-CA97-6560-D274-ACA83FD4C989}"/>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CD8692C-BDA6-25C8-C640-7A7517CDA146}"/>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445250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215A484-C45B-EC3C-A151-2BD385ECBE08}"/>
              </a:ext>
            </a:extLst>
          </p:cNvPr>
          <p:cNvSpPr>
            <a:spLocks noGrp="1"/>
          </p:cNvSpPr>
          <p:nvPr>
            <p:ph type="dt" sz="half" idx="10"/>
          </p:nvPr>
        </p:nvSpPr>
        <p:spPr/>
        <p:txBody>
          <a:bodyPr/>
          <a:lstStyle/>
          <a:p>
            <a:r>
              <a:rPr lang="de-DE"/>
              <a:t>22.01.2024</a:t>
            </a:r>
          </a:p>
        </p:txBody>
      </p:sp>
      <p:sp>
        <p:nvSpPr>
          <p:cNvPr id="3" name="Fußzeilenplatzhalter 2">
            <a:extLst>
              <a:ext uri="{FF2B5EF4-FFF2-40B4-BE49-F238E27FC236}">
                <a16:creationId xmlns:a16="http://schemas.microsoft.com/office/drawing/2014/main" id="{169CB756-377A-5B22-0DB8-2D01DED21649}"/>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82FCCB6-59D3-75C5-6BD8-5F8A1B6240F5}"/>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306056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141FFA-AF80-1960-1E5B-37FEB4DE6B6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C01BFE6-554B-E275-F0B6-54A692E989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07F8F81-73CC-6BF2-061B-0F4D6163B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E3B90A6-E7B3-E069-6C80-0EA21C6A3B73}"/>
              </a:ext>
            </a:extLst>
          </p:cNvPr>
          <p:cNvSpPr>
            <a:spLocks noGrp="1"/>
          </p:cNvSpPr>
          <p:nvPr>
            <p:ph type="dt" sz="half" idx="10"/>
          </p:nvPr>
        </p:nvSpPr>
        <p:spPr/>
        <p:txBody>
          <a:bodyPr/>
          <a:lstStyle/>
          <a:p>
            <a:r>
              <a:rPr lang="de-DE"/>
              <a:t>22.01.2024</a:t>
            </a:r>
          </a:p>
        </p:txBody>
      </p:sp>
      <p:sp>
        <p:nvSpPr>
          <p:cNvPr id="6" name="Fußzeilenplatzhalter 5">
            <a:extLst>
              <a:ext uri="{FF2B5EF4-FFF2-40B4-BE49-F238E27FC236}">
                <a16:creationId xmlns:a16="http://schemas.microsoft.com/office/drawing/2014/main" id="{012B7493-7FC6-3B8E-8A30-9A499091D69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87F9BF2-C279-0B63-DFD3-3CCBD2B2F36F}"/>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982658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141A20-3AF8-1569-964A-69138791E1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E56479D-5F6D-708F-74AE-31C27B690E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3B7D7E3B-5DB0-B7FD-75E3-A7C114620F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1641CE6-402D-C860-3061-B6DD7F84C4D5}"/>
              </a:ext>
            </a:extLst>
          </p:cNvPr>
          <p:cNvSpPr>
            <a:spLocks noGrp="1"/>
          </p:cNvSpPr>
          <p:nvPr>
            <p:ph type="dt" sz="half" idx="10"/>
          </p:nvPr>
        </p:nvSpPr>
        <p:spPr/>
        <p:txBody>
          <a:bodyPr/>
          <a:lstStyle/>
          <a:p>
            <a:r>
              <a:rPr lang="de-DE"/>
              <a:t>22.01.2024</a:t>
            </a:r>
          </a:p>
        </p:txBody>
      </p:sp>
      <p:sp>
        <p:nvSpPr>
          <p:cNvPr id="6" name="Fußzeilenplatzhalter 5">
            <a:extLst>
              <a:ext uri="{FF2B5EF4-FFF2-40B4-BE49-F238E27FC236}">
                <a16:creationId xmlns:a16="http://schemas.microsoft.com/office/drawing/2014/main" id="{4F9FDDAA-E87C-3231-2C89-DCC6B7279FC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7BDEB7-6B3A-15E5-05AF-58701A162661}"/>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634610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F4F4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A3A9BCE-3336-F646-A8E0-984794B04D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67C5DAD6-135B-F373-55D1-E17A65CEFA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6C750D2A-F7DE-2895-F521-84186EDEE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E8E8E8"/>
                </a:solidFill>
              </a:defRPr>
            </a:lvl1pPr>
          </a:lstStyle>
          <a:p>
            <a:r>
              <a:rPr lang="de-DE"/>
              <a:t>22.01.2024</a:t>
            </a:r>
            <a:endParaRPr lang="de-DE" dirty="0"/>
          </a:p>
        </p:txBody>
      </p:sp>
      <p:sp>
        <p:nvSpPr>
          <p:cNvPr id="5" name="Fußzeilenplatzhalter 4">
            <a:extLst>
              <a:ext uri="{FF2B5EF4-FFF2-40B4-BE49-F238E27FC236}">
                <a16:creationId xmlns:a16="http://schemas.microsoft.com/office/drawing/2014/main" id="{4E6A7E1C-1AC7-50E0-B86A-904B0BBC2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F6A432B3-6830-A712-401E-3583BC592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E8E8E8"/>
                </a:solidFill>
              </a:defRPr>
            </a:lvl1pPr>
          </a:lstStyle>
          <a:p>
            <a:fld id="{2B7BEE0A-1CB4-4B99-9B40-6874B18461A1}" type="slidenum">
              <a:rPr lang="de-DE" smtClean="0"/>
              <a:pPr/>
              <a:t>‹Nr.›</a:t>
            </a:fld>
            <a:endParaRPr lang="de-DE" dirty="0"/>
          </a:p>
        </p:txBody>
      </p:sp>
      <p:pic>
        <p:nvPicPr>
          <p:cNvPr id="14" name="Grafik 13">
            <a:extLst>
              <a:ext uri="{FF2B5EF4-FFF2-40B4-BE49-F238E27FC236}">
                <a16:creationId xmlns:a16="http://schemas.microsoft.com/office/drawing/2014/main" id="{C057AF5C-030E-9BBE-10D7-9B6752189319}"/>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6926" y="60325"/>
            <a:ext cx="1943100" cy="1943100"/>
          </a:xfrm>
          <a:prstGeom prst="rect">
            <a:avLst/>
          </a:prstGeom>
        </p:spPr>
      </p:pic>
    </p:spTree>
    <p:extLst>
      <p:ext uri="{BB962C8B-B14F-4D97-AF65-F5344CB8AC3E}">
        <p14:creationId xmlns:p14="http://schemas.microsoft.com/office/powerpoint/2010/main" val="1524502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rgbClr val="66DED6"/>
          </a:solidFill>
          <a:latin typeface="HelveticaNeueLT Std 45"/>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firebase.google.com/?authuser=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waveshare.com/wiki/Barcode_Scanner_Modul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F0C431D6-A3F1-B091-A455-F7902C1471E7}"/>
              </a:ext>
            </a:extLst>
          </p:cNvPr>
          <p:cNvSpPr>
            <a:spLocks noGrp="1"/>
          </p:cNvSpPr>
          <p:nvPr>
            <p:ph type="ctrTitle"/>
          </p:nvPr>
        </p:nvSpPr>
        <p:spPr>
          <a:xfrm>
            <a:off x="1625600" y="2733449"/>
            <a:ext cx="9144000" cy="2387600"/>
          </a:xfrm>
        </p:spPr>
        <p:txBody>
          <a:bodyPr/>
          <a:lstStyle/>
          <a:p>
            <a:r>
              <a:rPr lang="de-DE" dirty="0"/>
              <a:t>Audit 3</a:t>
            </a:r>
          </a:p>
        </p:txBody>
      </p:sp>
      <p:sp>
        <p:nvSpPr>
          <p:cNvPr id="3" name="Untertitel 2">
            <a:extLst>
              <a:ext uri="{FF2B5EF4-FFF2-40B4-BE49-F238E27FC236}">
                <a16:creationId xmlns:a16="http://schemas.microsoft.com/office/drawing/2014/main" id="{318DD148-DB8B-1B48-B7B0-245BDD88240D}"/>
              </a:ext>
            </a:extLst>
          </p:cNvPr>
          <p:cNvSpPr>
            <a:spLocks noGrp="1"/>
          </p:cNvSpPr>
          <p:nvPr>
            <p:ph type="subTitle" idx="1"/>
          </p:nvPr>
        </p:nvSpPr>
        <p:spPr>
          <a:xfrm>
            <a:off x="1625600" y="5213124"/>
            <a:ext cx="9144000" cy="1655762"/>
          </a:xfrm>
        </p:spPr>
        <p:txBody>
          <a:bodyPr/>
          <a:lstStyle/>
          <a:p>
            <a:r>
              <a:rPr lang="de-DE" dirty="0"/>
              <a:t>Sebastian Fuhrmann &amp; Angelina Maurer</a:t>
            </a:r>
          </a:p>
        </p:txBody>
      </p:sp>
      <p:sp>
        <p:nvSpPr>
          <p:cNvPr id="8" name="Datumsplatzhalter 7">
            <a:extLst>
              <a:ext uri="{FF2B5EF4-FFF2-40B4-BE49-F238E27FC236}">
                <a16:creationId xmlns:a16="http://schemas.microsoft.com/office/drawing/2014/main" id="{6DEA2C66-C4AA-3448-5468-2F6AEA1093DC}"/>
              </a:ext>
            </a:extLst>
          </p:cNvPr>
          <p:cNvSpPr>
            <a:spLocks noGrp="1"/>
          </p:cNvSpPr>
          <p:nvPr>
            <p:ph type="dt" sz="half" idx="10"/>
          </p:nvPr>
        </p:nvSpPr>
        <p:spPr/>
        <p:txBody>
          <a:bodyPr/>
          <a:lstStyle/>
          <a:p>
            <a:r>
              <a:rPr lang="de-DE"/>
              <a:t>22.01.2024</a:t>
            </a:r>
          </a:p>
        </p:txBody>
      </p:sp>
      <p:sp>
        <p:nvSpPr>
          <p:cNvPr id="9" name="Foliennummernplatzhalter 8">
            <a:extLst>
              <a:ext uri="{FF2B5EF4-FFF2-40B4-BE49-F238E27FC236}">
                <a16:creationId xmlns:a16="http://schemas.microsoft.com/office/drawing/2014/main" id="{269FD376-03D3-749D-ECCC-68C259725421}"/>
              </a:ext>
            </a:extLst>
          </p:cNvPr>
          <p:cNvSpPr>
            <a:spLocks noGrp="1"/>
          </p:cNvSpPr>
          <p:nvPr>
            <p:ph type="sldNum" sz="quarter" idx="12"/>
          </p:nvPr>
        </p:nvSpPr>
        <p:spPr/>
        <p:txBody>
          <a:bodyPr/>
          <a:lstStyle/>
          <a:p>
            <a:fld id="{F03C7DF9-47B2-409D-AFD9-AA46723903C5}" type="slidenum">
              <a:rPr lang="de-DE" smtClean="0"/>
              <a:t>1</a:t>
            </a:fld>
            <a:endParaRPr lang="de-DE"/>
          </a:p>
        </p:txBody>
      </p:sp>
      <p:sp>
        <p:nvSpPr>
          <p:cNvPr id="17" name="Rechteck 16">
            <a:extLst>
              <a:ext uri="{FF2B5EF4-FFF2-40B4-BE49-F238E27FC236}">
                <a16:creationId xmlns:a16="http://schemas.microsoft.com/office/drawing/2014/main" id="{0580CFD2-6520-98F2-6BBE-A948A7F20CA6}"/>
              </a:ext>
            </a:extLst>
          </p:cNvPr>
          <p:cNvSpPr/>
          <p:nvPr/>
        </p:nvSpPr>
        <p:spPr>
          <a:xfrm>
            <a:off x="9797143" y="232229"/>
            <a:ext cx="1944914" cy="1655762"/>
          </a:xfrm>
          <a:prstGeom prst="rect">
            <a:avLst/>
          </a:prstGeom>
          <a:solidFill>
            <a:srgbClr val="4F4F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9D7DE16C-3B4C-718D-DDD9-F876E3268D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525" y="866662"/>
            <a:ext cx="9286875" cy="3248025"/>
          </a:xfrm>
          <a:prstGeom prst="rect">
            <a:avLst/>
          </a:prstGeom>
        </p:spPr>
      </p:pic>
    </p:spTree>
    <p:extLst>
      <p:ext uri="{BB962C8B-B14F-4D97-AF65-F5344CB8AC3E}">
        <p14:creationId xmlns:p14="http://schemas.microsoft.com/office/powerpoint/2010/main" val="2643186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Erfordernisse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10</a:t>
            </a:fld>
            <a:endParaRPr lang="de-DE"/>
          </a:p>
        </p:txBody>
      </p:sp>
      <p:pic>
        <p:nvPicPr>
          <p:cNvPr id="8" name="Grafik 7">
            <a:extLst>
              <a:ext uri="{FF2B5EF4-FFF2-40B4-BE49-F238E27FC236}">
                <a16:creationId xmlns:a16="http://schemas.microsoft.com/office/drawing/2014/main" id="{A91527D6-3ACB-927C-BDB5-5CA393DD901C}"/>
              </a:ext>
            </a:extLst>
          </p:cNvPr>
          <p:cNvPicPr>
            <a:picLocks noChangeAspect="1"/>
          </p:cNvPicPr>
          <p:nvPr/>
        </p:nvPicPr>
        <p:blipFill>
          <a:blip r:embed="rId3"/>
          <a:stretch>
            <a:fillRect/>
          </a:stretch>
        </p:blipFill>
        <p:spPr>
          <a:xfrm>
            <a:off x="746760" y="1971215"/>
            <a:ext cx="10607040" cy="3883072"/>
          </a:xfrm>
          <a:prstGeom prst="rect">
            <a:avLst/>
          </a:prstGeom>
        </p:spPr>
      </p:pic>
    </p:spTree>
    <p:extLst>
      <p:ext uri="{BB962C8B-B14F-4D97-AF65-F5344CB8AC3E}">
        <p14:creationId xmlns:p14="http://schemas.microsoft.com/office/powerpoint/2010/main" val="3851202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Funktionale</a:t>
            </a:r>
            <a:r>
              <a:rPr lang="de-DE" dirty="0">
                <a:solidFill>
                  <a:srgbClr val="E8E8E8"/>
                </a:solidFill>
              </a:rPr>
              <a:t> </a:t>
            </a:r>
            <a:r>
              <a:rPr lang="de-DE" dirty="0"/>
              <a:t>Anforderungen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11</a:t>
            </a:fld>
            <a:endParaRPr lang="de-DE"/>
          </a:p>
        </p:txBody>
      </p:sp>
      <p:pic>
        <p:nvPicPr>
          <p:cNvPr id="6" name="Grafik 5">
            <a:extLst>
              <a:ext uri="{FF2B5EF4-FFF2-40B4-BE49-F238E27FC236}">
                <a16:creationId xmlns:a16="http://schemas.microsoft.com/office/drawing/2014/main" id="{CD72AFB2-6006-4C4A-7774-265045203DC2}"/>
              </a:ext>
            </a:extLst>
          </p:cNvPr>
          <p:cNvPicPr>
            <a:picLocks noChangeAspect="1"/>
          </p:cNvPicPr>
          <p:nvPr/>
        </p:nvPicPr>
        <p:blipFill rotWithShape="1">
          <a:blip r:embed="rId3"/>
          <a:srcRect t="17262"/>
          <a:stretch/>
        </p:blipFill>
        <p:spPr>
          <a:xfrm>
            <a:off x="634701" y="2000922"/>
            <a:ext cx="10922598" cy="3806788"/>
          </a:xfrm>
          <a:prstGeom prst="rect">
            <a:avLst/>
          </a:prstGeom>
        </p:spPr>
      </p:pic>
    </p:spTree>
    <p:extLst>
      <p:ext uri="{BB962C8B-B14F-4D97-AF65-F5344CB8AC3E}">
        <p14:creationId xmlns:p14="http://schemas.microsoft.com/office/powerpoint/2010/main" val="21781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Qualitative</a:t>
            </a:r>
            <a:r>
              <a:rPr lang="de-DE" dirty="0">
                <a:solidFill>
                  <a:srgbClr val="E8E8E8"/>
                </a:solidFill>
              </a:rPr>
              <a:t> </a:t>
            </a:r>
            <a:r>
              <a:rPr lang="de-DE" dirty="0"/>
              <a:t>Anforderungen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12</a:t>
            </a:fld>
            <a:endParaRPr lang="de-DE"/>
          </a:p>
        </p:txBody>
      </p:sp>
      <p:pic>
        <p:nvPicPr>
          <p:cNvPr id="7" name="Grafik 6">
            <a:extLst>
              <a:ext uri="{FF2B5EF4-FFF2-40B4-BE49-F238E27FC236}">
                <a16:creationId xmlns:a16="http://schemas.microsoft.com/office/drawing/2014/main" id="{3446C343-54F2-AEE3-FE49-30F7F8FEF12C}"/>
              </a:ext>
            </a:extLst>
          </p:cNvPr>
          <p:cNvPicPr>
            <a:picLocks noChangeAspect="1"/>
          </p:cNvPicPr>
          <p:nvPr/>
        </p:nvPicPr>
        <p:blipFill rotWithShape="1">
          <a:blip r:embed="rId3"/>
          <a:srcRect t="8259"/>
          <a:stretch/>
        </p:blipFill>
        <p:spPr>
          <a:xfrm>
            <a:off x="948466" y="2054711"/>
            <a:ext cx="10295068" cy="4044006"/>
          </a:xfrm>
          <a:prstGeom prst="rect">
            <a:avLst/>
          </a:prstGeom>
        </p:spPr>
      </p:pic>
    </p:spTree>
    <p:extLst>
      <p:ext uri="{BB962C8B-B14F-4D97-AF65-F5344CB8AC3E}">
        <p14:creationId xmlns:p14="http://schemas.microsoft.com/office/powerpoint/2010/main" val="305403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normAutofit/>
          </a:bodyPr>
          <a:lstStyle/>
          <a:p>
            <a:r>
              <a:rPr lang="de-DE" sz="4000" dirty="0">
                <a:solidFill>
                  <a:srgbClr val="E8E8E8"/>
                </a:solidFill>
              </a:rPr>
              <a:t>#</a:t>
            </a:r>
            <a:r>
              <a:rPr lang="de-DE" sz="4000" dirty="0"/>
              <a:t>Rechtlich-vertragliche Anforderungen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13</a:t>
            </a:fld>
            <a:endParaRPr lang="de-DE"/>
          </a:p>
        </p:txBody>
      </p:sp>
      <p:pic>
        <p:nvPicPr>
          <p:cNvPr id="6" name="Grafik 5">
            <a:extLst>
              <a:ext uri="{FF2B5EF4-FFF2-40B4-BE49-F238E27FC236}">
                <a16:creationId xmlns:a16="http://schemas.microsoft.com/office/drawing/2014/main" id="{AE4CE34A-4F67-7F8E-E413-4EAE891951AB}"/>
              </a:ext>
            </a:extLst>
          </p:cNvPr>
          <p:cNvPicPr>
            <a:picLocks noChangeAspect="1"/>
          </p:cNvPicPr>
          <p:nvPr/>
        </p:nvPicPr>
        <p:blipFill rotWithShape="1">
          <a:blip r:embed="rId3"/>
          <a:srcRect t="9890"/>
          <a:stretch/>
        </p:blipFill>
        <p:spPr>
          <a:xfrm>
            <a:off x="1312433" y="1690688"/>
            <a:ext cx="8842786" cy="4419974"/>
          </a:xfrm>
          <a:prstGeom prst="rect">
            <a:avLst/>
          </a:prstGeom>
        </p:spPr>
      </p:pic>
    </p:spTree>
    <p:extLst>
      <p:ext uri="{BB962C8B-B14F-4D97-AF65-F5344CB8AC3E}">
        <p14:creationId xmlns:p14="http://schemas.microsoft.com/office/powerpoint/2010/main" val="60783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09B3A-DAA0-BC67-8145-07BCF5B2C734}"/>
              </a:ext>
            </a:extLst>
          </p:cNvPr>
          <p:cNvSpPr>
            <a:spLocks noGrp="1"/>
          </p:cNvSpPr>
          <p:nvPr>
            <p:ph type="title"/>
          </p:nvPr>
        </p:nvSpPr>
        <p:spPr/>
        <p:txBody>
          <a:bodyPr/>
          <a:lstStyle/>
          <a:p>
            <a:r>
              <a:rPr lang="de-DE" dirty="0"/>
              <a:t>Überarbeitung Artefakte </a:t>
            </a:r>
            <a:br>
              <a:rPr lang="de-DE" dirty="0"/>
            </a:br>
            <a:r>
              <a:rPr lang="de-DE" dirty="0"/>
              <a:t>Audit 2</a:t>
            </a:r>
          </a:p>
        </p:txBody>
      </p:sp>
      <p:sp>
        <p:nvSpPr>
          <p:cNvPr id="3" name="Textplatzhalter 2">
            <a:extLst>
              <a:ext uri="{FF2B5EF4-FFF2-40B4-BE49-F238E27FC236}">
                <a16:creationId xmlns:a16="http://schemas.microsoft.com/office/drawing/2014/main" id="{97F1EBD6-D65B-6641-18AD-A00D976B3563}"/>
              </a:ext>
            </a:extLst>
          </p:cNvPr>
          <p:cNvSpPr>
            <a:spLocks noGrp="1"/>
          </p:cNvSpPr>
          <p:nvPr>
            <p:ph type="body" idx="1"/>
          </p:nvPr>
        </p:nvSpPr>
        <p:spPr/>
        <p:txBody>
          <a:bodyPr/>
          <a:lstStyle/>
          <a:p>
            <a:endParaRPr lang="de-DE"/>
          </a:p>
        </p:txBody>
      </p:sp>
      <p:sp>
        <p:nvSpPr>
          <p:cNvPr id="6" name="Datumsplatzhalter 5">
            <a:extLst>
              <a:ext uri="{FF2B5EF4-FFF2-40B4-BE49-F238E27FC236}">
                <a16:creationId xmlns:a16="http://schemas.microsoft.com/office/drawing/2014/main" id="{D15D71AD-B518-3F77-D8E4-9652B5B66A0F}"/>
              </a:ext>
            </a:extLst>
          </p:cNvPr>
          <p:cNvSpPr>
            <a:spLocks noGrp="1"/>
          </p:cNvSpPr>
          <p:nvPr>
            <p:ph type="dt" sz="half" idx="10"/>
          </p:nvPr>
        </p:nvSpPr>
        <p:spPr/>
        <p:txBody>
          <a:bodyPr/>
          <a:lstStyle/>
          <a:p>
            <a:r>
              <a:rPr lang="de-DE"/>
              <a:t>22.01.2024</a:t>
            </a:r>
            <a:endParaRPr lang="de-DE" dirty="0"/>
          </a:p>
        </p:txBody>
      </p:sp>
      <p:sp>
        <p:nvSpPr>
          <p:cNvPr id="7" name="Foliennummernplatzhalter 6">
            <a:extLst>
              <a:ext uri="{FF2B5EF4-FFF2-40B4-BE49-F238E27FC236}">
                <a16:creationId xmlns:a16="http://schemas.microsoft.com/office/drawing/2014/main" id="{715D0AE9-3DBB-C767-5600-6450C1A33DA4}"/>
              </a:ext>
            </a:extLst>
          </p:cNvPr>
          <p:cNvSpPr>
            <a:spLocks noGrp="1"/>
          </p:cNvSpPr>
          <p:nvPr>
            <p:ph type="sldNum" sz="quarter" idx="12"/>
          </p:nvPr>
        </p:nvSpPr>
        <p:spPr/>
        <p:txBody>
          <a:bodyPr/>
          <a:lstStyle/>
          <a:p>
            <a:fld id="{F03C7DF9-47B2-409D-AFD9-AA46723903C5}" type="slidenum">
              <a:rPr lang="de-DE" smtClean="0"/>
              <a:t>14</a:t>
            </a:fld>
            <a:endParaRPr lang="de-DE"/>
          </a:p>
        </p:txBody>
      </p:sp>
    </p:spTree>
    <p:extLst>
      <p:ext uri="{BB962C8B-B14F-4D97-AF65-F5344CB8AC3E}">
        <p14:creationId xmlns:p14="http://schemas.microsoft.com/office/powerpoint/2010/main" val="776727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D15D71AD-B518-3F77-D8E4-9652B5B66A0F}"/>
              </a:ext>
            </a:extLst>
          </p:cNvPr>
          <p:cNvSpPr>
            <a:spLocks noGrp="1"/>
          </p:cNvSpPr>
          <p:nvPr>
            <p:ph type="dt" sz="half" idx="10"/>
          </p:nvPr>
        </p:nvSpPr>
        <p:spPr/>
        <p:txBody>
          <a:bodyPr/>
          <a:lstStyle/>
          <a:p>
            <a:r>
              <a:rPr lang="de-DE"/>
              <a:t>22.01.2024</a:t>
            </a:r>
          </a:p>
        </p:txBody>
      </p:sp>
      <p:sp>
        <p:nvSpPr>
          <p:cNvPr id="7" name="Foliennummernplatzhalter 6">
            <a:extLst>
              <a:ext uri="{FF2B5EF4-FFF2-40B4-BE49-F238E27FC236}">
                <a16:creationId xmlns:a16="http://schemas.microsoft.com/office/drawing/2014/main" id="{715D0AE9-3DBB-C767-5600-6450C1A33DA4}"/>
              </a:ext>
            </a:extLst>
          </p:cNvPr>
          <p:cNvSpPr>
            <a:spLocks noGrp="1"/>
          </p:cNvSpPr>
          <p:nvPr>
            <p:ph type="sldNum" sz="quarter" idx="12"/>
          </p:nvPr>
        </p:nvSpPr>
        <p:spPr/>
        <p:txBody>
          <a:bodyPr/>
          <a:lstStyle/>
          <a:p>
            <a:fld id="{F03C7DF9-47B2-409D-AFD9-AA46723903C5}" type="slidenum">
              <a:rPr lang="de-DE" smtClean="0"/>
              <a:t>15</a:t>
            </a:fld>
            <a:endParaRPr lang="de-DE"/>
          </a:p>
        </p:txBody>
      </p:sp>
      <p:pic>
        <p:nvPicPr>
          <p:cNvPr id="9" name="Grafik 8">
            <a:extLst>
              <a:ext uri="{FF2B5EF4-FFF2-40B4-BE49-F238E27FC236}">
                <a16:creationId xmlns:a16="http://schemas.microsoft.com/office/drawing/2014/main" id="{0EEC9F2C-B71F-8F67-BC1A-7AA81EDBD9E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85674"/>
          <a:stretch/>
        </p:blipFill>
        <p:spPr>
          <a:xfrm>
            <a:off x="0" y="0"/>
            <a:ext cx="9895674" cy="6219825"/>
          </a:xfrm>
          <a:prstGeom prst="rect">
            <a:avLst/>
          </a:prstGeom>
        </p:spPr>
      </p:pic>
    </p:spTree>
    <p:extLst>
      <p:ext uri="{BB962C8B-B14F-4D97-AF65-F5344CB8AC3E}">
        <p14:creationId xmlns:p14="http://schemas.microsoft.com/office/powerpoint/2010/main" val="3721012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265258D7-BFC2-DA0A-FDB7-2274DF6371B8}"/>
              </a:ext>
            </a:extLst>
          </p:cNvPr>
          <p:cNvSpPr>
            <a:spLocks noGrp="1"/>
          </p:cNvSpPr>
          <p:nvPr>
            <p:ph type="title"/>
          </p:nvPr>
        </p:nvSpPr>
        <p:spPr/>
        <p:txBody>
          <a:bodyPr/>
          <a:lstStyle/>
          <a:p>
            <a:r>
              <a:rPr lang="de-DE" dirty="0">
                <a:solidFill>
                  <a:srgbClr val="E8E8E8"/>
                </a:solidFill>
              </a:rPr>
              <a:t>#</a:t>
            </a:r>
            <a:r>
              <a:rPr lang="de-DE" dirty="0"/>
              <a:t>Colors</a:t>
            </a:r>
          </a:p>
        </p:txBody>
      </p:sp>
      <p:sp>
        <p:nvSpPr>
          <p:cNvPr id="15" name="Datumsplatzhalter 14">
            <a:extLst>
              <a:ext uri="{FF2B5EF4-FFF2-40B4-BE49-F238E27FC236}">
                <a16:creationId xmlns:a16="http://schemas.microsoft.com/office/drawing/2014/main" id="{F3ED5B81-0961-5AFB-072D-6D55DE9FE85C}"/>
              </a:ext>
            </a:extLst>
          </p:cNvPr>
          <p:cNvSpPr>
            <a:spLocks noGrp="1"/>
          </p:cNvSpPr>
          <p:nvPr>
            <p:ph type="dt" sz="half" idx="10"/>
          </p:nvPr>
        </p:nvSpPr>
        <p:spPr/>
        <p:txBody>
          <a:bodyPr/>
          <a:lstStyle/>
          <a:p>
            <a:r>
              <a:rPr lang="de-DE"/>
              <a:t>22.01.2024</a:t>
            </a:r>
          </a:p>
        </p:txBody>
      </p:sp>
      <p:sp>
        <p:nvSpPr>
          <p:cNvPr id="16" name="Foliennummernplatzhalter 15">
            <a:extLst>
              <a:ext uri="{FF2B5EF4-FFF2-40B4-BE49-F238E27FC236}">
                <a16:creationId xmlns:a16="http://schemas.microsoft.com/office/drawing/2014/main" id="{E9380DF4-44C6-73DC-4474-971C2F00B8FC}"/>
              </a:ext>
            </a:extLst>
          </p:cNvPr>
          <p:cNvSpPr>
            <a:spLocks noGrp="1"/>
          </p:cNvSpPr>
          <p:nvPr>
            <p:ph type="sldNum" sz="quarter" idx="12"/>
          </p:nvPr>
        </p:nvSpPr>
        <p:spPr/>
        <p:txBody>
          <a:bodyPr/>
          <a:lstStyle/>
          <a:p>
            <a:fld id="{F03C7DF9-47B2-409D-AFD9-AA46723903C5}" type="slidenum">
              <a:rPr lang="de-DE" smtClean="0"/>
              <a:t>16</a:t>
            </a:fld>
            <a:endParaRPr lang="de-DE"/>
          </a:p>
        </p:txBody>
      </p:sp>
      <p:pic>
        <p:nvPicPr>
          <p:cNvPr id="22" name="Grafik 21">
            <a:extLst>
              <a:ext uri="{FF2B5EF4-FFF2-40B4-BE49-F238E27FC236}">
                <a16:creationId xmlns:a16="http://schemas.microsoft.com/office/drawing/2014/main" id="{3B9C59F6-69A5-7E8F-982C-3DEFF27299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200903"/>
            <a:ext cx="10353675" cy="3250634"/>
          </a:xfrm>
          <a:prstGeom prst="rect">
            <a:avLst/>
          </a:prstGeom>
        </p:spPr>
      </p:pic>
    </p:spTree>
    <p:extLst>
      <p:ext uri="{BB962C8B-B14F-4D97-AF65-F5344CB8AC3E}">
        <p14:creationId xmlns:p14="http://schemas.microsoft.com/office/powerpoint/2010/main" val="314592326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84195E-43AA-CDBF-7686-1B1A95DFB9CB}"/>
              </a:ext>
            </a:extLst>
          </p:cNvPr>
          <p:cNvSpPr>
            <a:spLocks noGrp="1"/>
          </p:cNvSpPr>
          <p:nvPr>
            <p:ph type="title"/>
          </p:nvPr>
        </p:nvSpPr>
        <p:spPr/>
        <p:txBody>
          <a:bodyPr/>
          <a:lstStyle/>
          <a:p>
            <a:r>
              <a:rPr lang="de-DE" dirty="0">
                <a:solidFill>
                  <a:srgbClr val="E8E8E8"/>
                </a:solidFill>
              </a:rPr>
              <a:t>#</a:t>
            </a:r>
            <a:r>
              <a:rPr lang="de-DE" dirty="0"/>
              <a:t>Fonts</a:t>
            </a:r>
          </a:p>
        </p:txBody>
      </p:sp>
      <p:sp>
        <p:nvSpPr>
          <p:cNvPr id="3" name="Datumsplatzhalter 2">
            <a:extLst>
              <a:ext uri="{FF2B5EF4-FFF2-40B4-BE49-F238E27FC236}">
                <a16:creationId xmlns:a16="http://schemas.microsoft.com/office/drawing/2014/main" id="{319FACFF-7990-124F-D188-1BCD4B2B6B6E}"/>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398BFA5B-AC9C-9E58-5D91-BAC5686DA134}"/>
              </a:ext>
            </a:extLst>
          </p:cNvPr>
          <p:cNvSpPr>
            <a:spLocks noGrp="1"/>
          </p:cNvSpPr>
          <p:nvPr>
            <p:ph type="sldNum" sz="quarter" idx="12"/>
          </p:nvPr>
        </p:nvSpPr>
        <p:spPr/>
        <p:txBody>
          <a:bodyPr/>
          <a:lstStyle/>
          <a:p>
            <a:fld id="{F03C7DF9-47B2-409D-AFD9-AA46723903C5}" type="slidenum">
              <a:rPr lang="de-DE" smtClean="0"/>
              <a:t>17</a:t>
            </a:fld>
            <a:endParaRPr lang="de-DE"/>
          </a:p>
        </p:txBody>
      </p:sp>
      <p:pic>
        <p:nvPicPr>
          <p:cNvPr id="6" name="Grafik 5">
            <a:extLst>
              <a:ext uri="{FF2B5EF4-FFF2-40B4-BE49-F238E27FC236}">
                <a16:creationId xmlns:a16="http://schemas.microsoft.com/office/drawing/2014/main" id="{50276EBD-DB4E-69EE-3DEF-00A17CC052A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3480"/>
          <a:stretch/>
        </p:blipFill>
        <p:spPr>
          <a:xfrm>
            <a:off x="2088905" y="1590675"/>
            <a:ext cx="8014190" cy="4470400"/>
          </a:xfrm>
          <a:prstGeom prst="rect">
            <a:avLst/>
          </a:prstGeom>
        </p:spPr>
      </p:pic>
    </p:spTree>
    <p:extLst>
      <p:ext uri="{BB962C8B-B14F-4D97-AF65-F5344CB8AC3E}">
        <p14:creationId xmlns:p14="http://schemas.microsoft.com/office/powerpoint/2010/main" val="299823078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Frucht, Cartoon enthält.&#10;&#10;Automatisch generierte Beschreibung">
            <a:extLst>
              <a:ext uri="{FF2B5EF4-FFF2-40B4-BE49-F238E27FC236}">
                <a16:creationId xmlns:a16="http://schemas.microsoft.com/office/drawing/2014/main" id="{1BFD368E-B502-63CA-6B97-F7DFD22D7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2496344"/>
            <a:ext cx="5291666" cy="1865312"/>
          </a:xfrm>
          <a:prstGeom prst="rect">
            <a:avLst/>
          </a:prstGeom>
        </p:spPr>
      </p:pic>
      <p:pic>
        <p:nvPicPr>
          <p:cNvPr id="9" name="Grafik 8" descr="Ein Bild, das Frucht, Typografie, Darstellung enthält.&#10;&#10;Automatisch generierte Beschreibung">
            <a:extLst>
              <a:ext uri="{FF2B5EF4-FFF2-40B4-BE49-F238E27FC236}">
                <a16:creationId xmlns:a16="http://schemas.microsoft.com/office/drawing/2014/main" id="{1AA236EA-A14D-63E3-8516-08AFD20FE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2502958"/>
            <a:ext cx="5291667" cy="1852083"/>
          </a:xfrm>
          <a:prstGeom prst="rect">
            <a:avLst/>
          </a:prstGeom>
        </p:spPr>
      </p:pic>
      <p:sp>
        <p:nvSpPr>
          <p:cNvPr id="11" name="Titel 10">
            <a:extLst>
              <a:ext uri="{FF2B5EF4-FFF2-40B4-BE49-F238E27FC236}">
                <a16:creationId xmlns:a16="http://schemas.microsoft.com/office/drawing/2014/main" id="{3D50BE83-8F1D-944A-79AC-07E60D78B02B}"/>
              </a:ext>
            </a:extLst>
          </p:cNvPr>
          <p:cNvSpPr>
            <a:spLocks noGrp="1"/>
          </p:cNvSpPr>
          <p:nvPr>
            <p:ph type="title"/>
          </p:nvPr>
        </p:nvSpPr>
        <p:spPr/>
        <p:txBody>
          <a:bodyPr/>
          <a:lstStyle/>
          <a:p>
            <a:r>
              <a:rPr lang="de-DE" dirty="0">
                <a:solidFill>
                  <a:srgbClr val="E8E8E8"/>
                </a:solidFill>
              </a:rPr>
              <a:t>#</a:t>
            </a:r>
            <a:r>
              <a:rPr lang="de-DE" dirty="0"/>
              <a:t>Logo</a:t>
            </a:r>
          </a:p>
        </p:txBody>
      </p:sp>
      <p:sp>
        <p:nvSpPr>
          <p:cNvPr id="2" name="Datumsplatzhalter 1">
            <a:extLst>
              <a:ext uri="{FF2B5EF4-FFF2-40B4-BE49-F238E27FC236}">
                <a16:creationId xmlns:a16="http://schemas.microsoft.com/office/drawing/2014/main" id="{7F74062E-B4B7-FDCA-482F-E2071CA26433}"/>
              </a:ext>
            </a:extLst>
          </p:cNvPr>
          <p:cNvSpPr>
            <a:spLocks noGrp="1"/>
          </p:cNvSpPr>
          <p:nvPr>
            <p:ph type="dt" sz="half" idx="10"/>
          </p:nvPr>
        </p:nvSpPr>
        <p:spPr/>
        <p:txBody>
          <a:bodyPr>
            <a:normAutofit/>
          </a:bodyPr>
          <a:lstStyle/>
          <a:p>
            <a:pPr>
              <a:spcAft>
                <a:spcPts val="600"/>
              </a:spcAft>
            </a:pPr>
            <a:r>
              <a:rPr lang="de-DE"/>
              <a:t>22.01.2024</a:t>
            </a:r>
          </a:p>
        </p:txBody>
      </p:sp>
      <p:sp>
        <p:nvSpPr>
          <p:cNvPr id="3" name="Foliennummernplatzhalter 2">
            <a:extLst>
              <a:ext uri="{FF2B5EF4-FFF2-40B4-BE49-F238E27FC236}">
                <a16:creationId xmlns:a16="http://schemas.microsoft.com/office/drawing/2014/main" id="{3B5B4C53-E2A4-6500-0E43-7A66F42A5A4C}"/>
              </a:ext>
            </a:extLst>
          </p:cNvPr>
          <p:cNvSpPr>
            <a:spLocks noGrp="1"/>
          </p:cNvSpPr>
          <p:nvPr>
            <p:ph type="sldNum" sz="quarter" idx="12"/>
          </p:nvPr>
        </p:nvSpPr>
        <p:spPr/>
        <p:txBody>
          <a:bodyPr>
            <a:normAutofit/>
          </a:bodyPr>
          <a:lstStyle/>
          <a:p>
            <a:pPr>
              <a:spcAft>
                <a:spcPts val="600"/>
              </a:spcAft>
            </a:pPr>
            <a:fld id="{F03C7DF9-47B2-409D-AFD9-AA46723903C5}" type="slidenum">
              <a:rPr lang="de-DE" smtClean="0"/>
              <a:pPr>
                <a:spcAft>
                  <a:spcPts val="600"/>
                </a:spcAft>
              </a:pPr>
              <a:t>18</a:t>
            </a:fld>
            <a:endParaRPr lang="de-DE"/>
          </a:p>
        </p:txBody>
      </p:sp>
    </p:spTree>
    <p:extLst>
      <p:ext uri="{BB962C8B-B14F-4D97-AF65-F5344CB8AC3E}">
        <p14:creationId xmlns:p14="http://schemas.microsoft.com/office/powerpoint/2010/main" val="326982491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CCB0A0-CF9E-4BA4-24A6-DAE78C964C7D}"/>
              </a:ext>
            </a:extLst>
          </p:cNvPr>
          <p:cNvSpPr>
            <a:spLocks noGrp="1"/>
          </p:cNvSpPr>
          <p:nvPr>
            <p:ph type="title"/>
          </p:nvPr>
        </p:nvSpPr>
        <p:spPr/>
        <p:txBody>
          <a:bodyPr/>
          <a:lstStyle/>
          <a:p>
            <a:r>
              <a:rPr lang="de-DE" dirty="0">
                <a:solidFill>
                  <a:srgbClr val="E8E8E8"/>
                </a:solidFill>
              </a:rPr>
              <a:t>#</a:t>
            </a:r>
            <a:r>
              <a:rPr lang="de-DE" dirty="0"/>
              <a:t>DesignPrototype</a:t>
            </a:r>
          </a:p>
        </p:txBody>
      </p:sp>
      <p:sp>
        <p:nvSpPr>
          <p:cNvPr id="3" name="Datumsplatzhalter 2">
            <a:extLst>
              <a:ext uri="{FF2B5EF4-FFF2-40B4-BE49-F238E27FC236}">
                <a16:creationId xmlns:a16="http://schemas.microsoft.com/office/drawing/2014/main" id="{7A59DE5D-52D5-1F4D-D0E3-D7F58BCEA12C}"/>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238AFEBD-5694-9AB9-B957-FF614643F53A}"/>
              </a:ext>
            </a:extLst>
          </p:cNvPr>
          <p:cNvSpPr>
            <a:spLocks noGrp="1"/>
          </p:cNvSpPr>
          <p:nvPr>
            <p:ph type="sldNum" sz="quarter" idx="12"/>
          </p:nvPr>
        </p:nvSpPr>
        <p:spPr/>
        <p:txBody>
          <a:bodyPr/>
          <a:lstStyle/>
          <a:p>
            <a:fld id="{F03C7DF9-47B2-409D-AFD9-AA46723903C5}" type="slidenum">
              <a:rPr lang="de-DE" smtClean="0"/>
              <a:t>19</a:t>
            </a:fld>
            <a:endParaRPr lang="de-DE"/>
          </a:p>
        </p:txBody>
      </p:sp>
      <p:pic>
        <p:nvPicPr>
          <p:cNvPr id="6" name="Grafik 5" descr="Ein Bild, das Text, Screenshot, Multimedia, Software enthält.&#10;&#10;Automatisch generierte Beschreibung">
            <a:extLst>
              <a:ext uri="{FF2B5EF4-FFF2-40B4-BE49-F238E27FC236}">
                <a16:creationId xmlns:a16="http://schemas.microsoft.com/office/drawing/2014/main" id="{927BFF83-0DBC-0F9B-BB44-429E165DA20B}"/>
              </a:ext>
            </a:extLst>
          </p:cNvPr>
          <p:cNvPicPr>
            <a:picLocks noChangeAspect="1"/>
          </p:cNvPicPr>
          <p:nvPr/>
        </p:nvPicPr>
        <p:blipFill rotWithShape="1">
          <a:blip r:embed="rId3">
            <a:extLst>
              <a:ext uri="{28A0092B-C50C-407E-A947-70E740481C1C}">
                <a14:useLocalDpi xmlns:a14="http://schemas.microsoft.com/office/drawing/2010/main" val="0"/>
              </a:ext>
            </a:extLst>
          </a:blip>
          <a:srcRect l="7043" t="26332" r="3289" b="9474"/>
          <a:stretch/>
        </p:blipFill>
        <p:spPr>
          <a:xfrm>
            <a:off x="950495" y="1571625"/>
            <a:ext cx="10683450" cy="5736213"/>
          </a:xfrm>
          <a:prstGeom prst="rect">
            <a:avLst/>
          </a:prstGeom>
        </p:spPr>
      </p:pic>
    </p:spTree>
    <p:extLst>
      <p:ext uri="{BB962C8B-B14F-4D97-AF65-F5344CB8AC3E}">
        <p14:creationId xmlns:p14="http://schemas.microsoft.com/office/powerpoint/2010/main" val="22838961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09B3A-DAA0-BC67-8145-07BCF5B2C734}"/>
              </a:ext>
            </a:extLst>
          </p:cNvPr>
          <p:cNvSpPr>
            <a:spLocks noGrp="1"/>
          </p:cNvSpPr>
          <p:nvPr>
            <p:ph type="title"/>
          </p:nvPr>
        </p:nvSpPr>
        <p:spPr/>
        <p:txBody>
          <a:bodyPr/>
          <a:lstStyle/>
          <a:p>
            <a:r>
              <a:rPr lang="de-DE" dirty="0"/>
              <a:t>Überarbeitung Artefakte </a:t>
            </a:r>
            <a:br>
              <a:rPr lang="de-DE" dirty="0"/>
            </a:br>
            <a:r>
              <a:rPr lang="de-DE" dirty="0"/>
              <a:t>Audit 1</a:t>
            </a:r>
          </a:p>
        </p:txBody>
      </p:sp>
      <p:sp>
        <p:nvSpPr>
          <p:cNvPr id="3" name="Textplatzhalter 2">
            <a:extLst>
              <a:ext uri="{FF2B5EF4-FFF2-40B4-BE49-F238E27FC236}">
                <a16:creationId xmlns:a16="http://schemas.microsoft.com/office/drawing/2014/main" id="{97F1EBD6-D65B-6641-18AD-A00D976B3563}"/>
              </a:ext>
            </a:extLst>
          </p:cNvPr>
          <p:cNvSpPr>
            <a:spLocks noGrp="1"/>
          </p:cNvSpPr>
          <p:nvPr>
            <p:ph type="body" idx="1"/>
          </p:nvPr>
        </p:nvSpPr>
        <p:spPr/>
        <p:txBody>
          <a:bodyPr/>
          <a:lstStyle/>
          <a:p>
            <a:endParaRPr lang="de-DE"/>
          </a:p>
        </p:txBody>
      </p:sp>
      <p:sp>
        <p:nvSpPr>
          <p:cNvPr id="6" name="Datumsplatzhalter 5">
            <a:extLst>
              <a:ext uri="{FF2B5EF4-FFF2-40B4-BE49-F238E27FC236}">
                <a16:creationId xmlns:a16="http://schemas.microsoft.com/office/drawing/2014/main" id="{D15D71AD-B518-3F77-D8E4-9652B5B66A0F}"/>
              </a:ext>
            </a:extLst>
          </p:cNvPr>
          <p:cNvSpPr>
            <a:spLocks noGrp="1"/>
          </p:cNvSpPr>
          <p:nvPr>
            <p:ph type="dt" sz="half" idx="10"/>
          </p:nvPr>
        </p:nvSpPr>
        <p:spPr/>
        <p:txBody>
          <a:bodyPr/>
          <a:lstStyle/>
          <a:p>
            <a:r>
              <a:rPr lang="de-DE"/>
              <a:t>22.01.2024</a:t>
            </a:r>
            <a:endParaRPr lang="de-DE" dirty="0"/>
          </a:p>
        </p:txBody>
      </p:sp>
      <p:sp>
        <p:nvSpPr>
          <p:cNvPr id="7" name="Foliennummernplatzhalter 6">
            <a:extLst>
              <a:ext uri="{FF2B5EF4-FFF2-40B4-BE49-F238E27FC236}">
                <a16:creationId xmlns:a16="http://schemas.microsoft.com/office/drawing/2014/main" id="{715D0AE9-3DBB-C767-5600-6450C1A33DA4}"/>
              </a:ext>
            </a:extLst>
          </p:cNvPr>
          <p:cNvSpPr>
            <a:spLocks noGrp="1"/>
          </p:cNvSpPr>
          <p:nvPr>
            <p:ph type="sldNum" sz="quarter" idx="12"/>
          </p:nvPr>
        </p:nvSpPr>
        <p:spPr/>
        <p:txBody>
          <a:bodyPr/>
          <a:lstStyle/>
          <a:p>
            <a:fld id="{F03C7DF9-47B2-409D-AFD9-AA46723903C5}" type="slidenum">
              <a:rPr lang="de-DE" smtClean="0"/>
              <a:t>2</a:t>
            </a:fld>
            <a:endParaRPr lang="de-DE"/>
          </a:p>
        </p:txBody>
      </p:sp>
    </p:spTree>
    <p:extLst>
      <p:ext uri="{BB962C8B-B14F-4D97-AF65-F5344CB8AC3E}">
        <p14:creationId xmlns:p14="http://schemas.microsoft.com/office/powerpoint/2010/main" val="1343272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E1EB79-7E52-24DD-64C2-44640042AE5D}"/>
              </a:ext>
            </a:extLst>
          </p:cNvPr>
          <p:cNvSpPr>
            <a:spLocks noGrp="1"/>
          </p:cNvSpPr>
          <p:nvPr>
            <p:ph type="title"/>
          </p:nvPr>
        </p:nvSpPr>
        <p:spPr/>
        <p:txBody>
          <a:bodyPr/>
          <a:lstStyle/>
          <a:p>
            <a:r>
              <a:rPr lang="de-DE" dirty="0">
                <a:solidFill>
                  <a:srgbClr val="E8E8E8"/>
                </a:solidFill>
              </a:rPr>
              <a:t>#</a:t>
            </a:r>
            <a:r>
              <a:rPr lang="de-DE" dirty="0"/>
              <a:t>Architekturdiagramm</a:t>
            </a:r>
          </a:p>
        </p:txBody>
      </p:sp>
      <p:sp>
        <p:nvSpPr>
          <p:cNvPr id="3" name="Datumsplatzhalter 2">
            <a:extLst>
              <a:ext uri="{FF2B5EF4-FFF2-40B4-BE49-F238E27FC236}">
                <a16:creationId xmlns:a16="http://schemas.microsoft.com/office/drawing/2014/main" id="{7B36085C-6467-827D-60D3-A975A8DD75FB}"/>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87C62A0A-4C36-15F0-C667-DCA6F02F514C}"/>
              </a:ext>
            </a:extLst>
          </p:cNvPr>
          <p:cNvSpPr>
            <a:spLocks noGrp="1"/>
          </p:cNvSpPr>
          <p:nvPr>
            <p:ph type="sldNum" sz="quarter" idx="12"/>
          </p:nvPr>
        </p:nvSpPr>
        <p:spPr/>
        <p:txBody>
          <a:bodyPr/>
          <a:lstStyle/>
          <a:p>
            <a:fld id="{F03C7DF9-47B2-409D-AFD9-AA46723903C5}" type="slidenum">
              <a:rPr lang="de-DE" smtClean="0"/>
              <a:t>20</a:t>
            </a:fld>
            <a:endParaRPr lang="de-DE"/>
          </a:p>
        </p:txBody>
      </p:sp>
    </p:spTree>
    <p:extLst>
      <p:ext uri="{BB962C8B-B14F-4D97-AF65-F5344CB8AC3E}">
        <p14:creationId xmlns:p14="http://schemas.microsoft.com/office/powerpoint/2010/main" val="266969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733AF-4C9A-254D-D117-437C6CE7BE33}"/>
              </a:ext>
            </a:extLst>
          </p:cNvPr>
          <p:cNvSpPr>
            <a:spLocks noGrp="1"/>
          </p:cNvSpPr>
          <p:nvPr>
            <p:ph type="title"/>
          </p:nvPr>
        </p:nvSpPr>
        <p:spPr/>
        <p:txBody>
          <a:bodyPr/>
          <a:lstStyle/>
          <a:p>
            <a:r>
              <a:rPr lang="de-DE" dirty="0">
                <a:solidFill>
                  <a:srgbClr val="E8E8E8"/>
                </a:solidFill>
              </a:rPr>
              <a:t>#</a:t>
            </a:r>
            <a:r>
              <a:rPr lang="de-DE" dirty="0"/>
              <a:t>Datenbank</a:t>
            </a:r>
          </a:p>
        </p:txBody>
      </p:sp>
      <p:sp>
        <p:nvSpPr>
          <p:cNvPr id="3" name="Datumsplatzhalter 2">
            <a:extLst>
              <a:ext uri="{FF2B5EF4-FFF2-40B4-BE49-F238E27FC236}">
                <a16:creationId xmlns:a16="http://schemas.microsoft.com/office/drawing/2014/main" id="{C1C946AA-1B18-3AD0-6D9B-76FB1DDE989A}"/>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D91D6406-B768-FFD0-EA28-BBAA096059A5}"/>
              </a:ext>
            </a:extLst>
          </p:cNvPr>
          <p:cNvSpPr>
            <a:spLocks noGrp="1"/>
          </p:cNvSpPr>
          <p:nvPr>
            <p:ph type="sldNum" sz="quarter" idx="12"/>
          </p:nvPr>
        </p:nvSpPr>
        <p:spPr/>
        <p:txBody>
          <a:bodyPr/>
          <a:lstStyle/>
          <a:p>
            <a:fld id="{F03C7DF9-47B2-409D-AFD9-AA46723903C5}" type="slidenum">
              <a:rPr lang="de-DE" smtClean="0"/>
              <a:t>21</a:t>
            </a:fld>
            <a:endParaRPr lang="de-DE"/>
          </a:p>
        </p:txBody>
      </p:sp>
      <p:sp>
        <p:nvSpPr>
          <p:cNvPr id="11" name="Ellipse 10">
            <a:extLst>
              <a:ext uri="{FF2B5EF4-FFF2-40B4-BE49-F238E27FC236}">
                <a16:creationId xmlns:a16="http://schemas.microsoft.com/office/drawing/2014/main" id="{7764CE53-8F1D-596B-418F-DB50C4AC3FFD}"/>
              </a:ext>
            </a:extLst>
          </p:cNvPr>
          <p:cNvSpPr/>
          <p:nvPr/>
        </p:nvSpPr>
        <p:spPr>
          <a:xfrm>
            <a:off x="899886"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D7D90C21-7DE9-C108-4C8D-E8A3BFBEE869}"/>
              </a:ext>
            </a:extLst>
          </p:cNvPr>
          <p:cNvSpPr/>
          <p:nvPr/>
        </p:nvSpPr>
        <p:spPr>
          <a:xfrm>
            <a:off x="8610600" y="2021113"/>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90A8EDB0-3AA5-6D27-A82A-5B0BF2649398}"/>
              </a:ext>
            </a:extLst>
          </p:cNvPr>
          <p:cNvSpPr/>
          <p:nvPr/>
        </p:nvSpPr>
        <p:spPr>
          <a:xfrm>
            <a:off x="4688114"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Grafik 14" descr="Datenbank mit einfarbiger Füllung">
            <a:extLst>
              <a:ext uri="{FF2B5EF4-FFF2-40B4-BE49-F238E27FC236}">
                <a16:creationId xmlns:a16="http://schemas.microsoft.com/office/drawing/2014/main" id="{15C56A75-8A3F-4BF5-8877-4F7CB47F2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3976" y="2483006"/>
            <a:ext cx="1004048" cy="1004048"/>
          </a:xfrm>
          <a:prstGeom prst="rect">
            <a:avLst/>
          </a:prstGeom>
        </p:spPr>
      </p:pic>
      <p:sp>
        <p:nvSpPr>
          <p:cNvPr id="16" name="Textfeld 15">
            <a:extLst>
              <a:ext uri="{FF2B5EF4-FFF2-40B4-BE49-F238E27FC236}">
                <a16:creationId xmlns:a16="http://schemas.microsoft.com/office/drawing/2014/main" id="{7376DF4F-E9B2-C230-6633-F0D3286790CD}"/>
              </a:ext>
            </a:extLst>
          </p:cNvPr>
          <p:cNvSpPr txBox="1"/>
          <p:nvPr/>
        </p:nvSpPr>
        <p:spPr>
          <a:xfrm>
            <a:off x="5011271" y="3711813"/>
            <a:ext cx="2223247" cy="369332"/>
          </a:xfrm>
          <a:prstGeom prst="rect">
            <a:avLst/>
          </a:prstGeom>
          <a:noFill/>
        </p:spPr>
        <p:txBody>
          <a:bodyPr wrap="square" rtlCol="0">
            <a:spAutoFit/>
          </a:bodyPr>
          <a:lstStyle/>
          <a:p>
            <a:pPr algn="ctr"/>
            <a:r>
              <a:rPr lang="de-DE" dirty="0"/>
              <a:t>Realtime Database</a:t>
            </a:r>
          </a:p>
        </p:txBody>
      </p:sp>
      <p:pic>
        <p:nvPicPr>
          <p:cNvPr id="18" name="Grafik 17" descr="Ein Bild, das gelb, orange, Astronomie, Design enthält.&#10;&#10;Automatisch generierte Beschreibung">
            <a:extLst>
              <a:ext uri="{FF2B5EF4-FFF2-40B4-BE49-F238E27FC236}">
                <a16:creationId xmlns:a16="http://schemas.microsoft.com/office/drawing/2014/main" id="{C5253349-EDDF-B1A1-4F76-D582F69F71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514" y="2456541"/>
            <a:ext cx="1030513" cy="1030513"/>
          </a:xfrm>
          <a:prstGeom prst="rect">
            <a:avLst/>
          </a:prstGeom>
        </p:spPr>
      </p:pic>
      <p:sp>
        <p:nvSpPr>
          <p:cNvPr id="19" name="Textfeld 18">
            <a:extLst>
              <a:ext uri="{FF2B5EF4-FFF2-40B4-BE49-F238E27FC236}">
                <a16:creationId xmlns:a16="http://schemas.microsoft.com/office/drawing/2014/main" id="{599A4A78-6A18-8EBC-7569-72998B8027DE}"/>
              </a:ext>
            </a:extLst>
          </p:cNvPr>
          <p:cNvSpPr txBox="1"/>
          <p:nvPr/>
        </p:nvSpPr>
        <p:spPr>
          <a:xfrm>
            <a:off x="1196146" y="3753725"/>
            <a:ext cx="2223247" cy="369332"/>
          </a:xfrm>
          <a:prstGeom prst="rect">
            <a:avLst/>
          </a:prstGeom>
          <a:noFill/>
        </p:spPr>
        <p:txBody>
          <a:bodyPr wrap="square" rtlCol="0">
            <a:spAutoFit/>
          </a:bodyPr>
          <a:lstStyle/>
          <a:p>
            <a:pPr algn="ctr"/>
            <a:r>
              <a:rPr lang="de-DE" dirty="0"/>
              <a:t>Leichte Integration</a:t>
            </a:r>
          </a:p>
        </p:txBody>
      </p:sp>
      <p:sp>
        <p:nvSpPr>
          <p:cNvPr id="20" name="Textfeld 19">
            <a:extLst>
              <a:ext uri="{FF2B5EF4-FFF2-40B4-BE49-F238E27FC236}">
                <a16:creationId xmlns:a16="http://schemas.microsoft.com/office/drawing/2014/main" id="{2F8A0CBB-074B-299B-ABE5-82E99CA897BD}"/>
              </a:ext>
            </a:extLst>
          </p:cNvPr>
          <p:cNvSpPr txBox="1"/>
          <p:nvPr/>
        </p:nvSpPr>
        <p:spPr>
          <a:xfrm>
            <a:off x="8973671" y="3612067"/>
            <a:ext cx="2223247" cy="646331"/>
          </a:xfrm>
          <a:prstGeom prst="rect">
            <a:avLst/>
          </a:prstGeom>
          <a:noFill/>
        </p:spPr>
        <p:txBody>
          <a:bodyPr wrap="square" rtlCol="0">
            <a:spAutoFit/>
          </a:bodyPr>
          <a:lstStyle/>
          <a:p>
            <a:pPr algn="ctr"/>
            <a:r>
              <a:rPr lang="de-DE" dirty="0"/>
              <a:t>Kostenloses Nutzungskontingent</a:t>
            </a:r>
          </a:p>
        </p:txBody>
      </p:sp>
      <p:pic>
        <p:nvPicPr>
          <p:cNvPr id="22" name="Grafik 21" descr="Sparschwein mit einfarbiger Füllung">
            <a:extLst>
              <a:ext uri="{FF2B5EF4-FFF2-40B4-BE49-F238E27FC236}">
                <a16:creationId xmlns:a16="http://schemas.microsoft.com/office/drawing/2014/main" id="{3EB6FF1C-A6A8-526A-C30D-3346A20C9D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28094" y="2572654"/>
            <a:ext cx="914400" cy="914400"/>
          </a:xfrm>
          <a:prstGeom prst="rect">
            <a:avLst/>
          </a:prstGeom>
        </p:spPr>
      </p:pic>
    </p:spTree>
    <p:extLst>
      <p:ext uri="{BB962C8B-B14F-4D97-AF65-F5344CB8AC3E}">
        <p14:creationId xmlns:p14="http://schemas.microsoft.com/office/powerpoint/2010/main" val="1282930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AED04859-55EC-8FD3-5DE5-92E6C7AC21E5}"/>
              </a:ext>
            </a:extLst>
          </p:cNvPr>
          <p:cNvSpPr/>
          <p:nvPr/>
        </p:nvSpPr>
        <p:spPr>
          <a:xfrm>
            <a:off x="899886"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9912663-463F-AE00-377B-AE509EA915BC}"/>
              </a:ext>
            </a:extLst>
          </p:cNvPr>
          <p:cNvSpPr>
            <a:spLocks noGrp="1"/>
          </p:cNvSpPr>
          <p:nvPr>
            <p:ph type="title"/>
          </p:nvPr>
        </p:nvSpPr>
        <p:spPr/>
        <p:txBody>
          <a:bodyPr/>
          <a:lstStyle/>
          <a:p>
            <a:r>
              <a:rPr lang="de-DE" dirty="0">
                <a:solidFill>
                  <a:srgbClr val="E8E8E8"/>
                </a:solidFill>
              </a:rPr>
              <a:t>#</a:t>
            </a:r>
            <a:r>
              <a:rPr lang="de-DE" dirty="0"/>
              <a:t>API</a:t>
            </a:r>
          </a:p>
        </p:txBody>
      </p:sp>
      <p:sp>
        <p:nvSpPr>
          <p:cNvPr id="5" name="Datumsplatzhalter 4">
            <a:extLst>
              <a:ext uri="{FF2B5EF4-FFF2-40B4-BE49-F238E27FC236}">
                <a16:creationId xmlns:a16="http://schemas.microsoft.com/office/drawing/2014/main" id="{85253FA9-FBF4-0580-CC3D-1AE9C63EAE9A}"/>
              </a:ext>
            </a:extLst>
          </p:cNvPr>
          <p:cNvSpPr>
            <a:spLocks noGrp="1"/>
          </p:cNvSpPr>
          <p:nvPr>
            <p:ph type="dt" sz="half" idx="10"/>
          </p:nvPr>
        </p:nvSpPr>
        <p:spPr/>
        <p:txBody>
          <a:bodyPr/>
          <a:lstStyle/>
          <a:p>
            <a:r>
              <a:rPr lang="de-DE"/>
              <a:t>22.01.2024</a:t>
            </a:r>
          </a:p>
        </p:txBody>
      </p:sp>
      <p:sp>
        <p:nvSpPr>
          <p:cNvPr id="6" name="Foliennummernplatzhalter 5">
            <a:extLst>
              <a:ext uri="{FF2B5EF4-FFF2-40B4-BE49-F238E27FC236}">
                <a16:creationId xmlns:a16="http://schemas.microsoft.com/office/drawing/2014/main" id="{62EF0D9C-1B46-7E63-9D81-C43F38157291}"/>
              </a:ext>
            </a:extLst>
          </p:cNvPr>
          <p:cNvSpPr>
            <a:spLocks noGrp="1"/>
          </p:cNvSpPr>
          <p:nvPr>
            <p:ph type="sldNum" sz="quarter" idx="12"/>
          </p:nvPr>
        </p:nvSpPr>
        <p:spPr/>
        <p:txBody>
          <a:bodyPr/>
          <a:lstStyle/>
          <a:p>
            <a:fld id="{F03C7DF9-47B2-409D-AFD9-AA46723903C5}" type="slidenum">
              <a:rPr lang="de-DE" smtClean="0"/>
              <a:t>22</a:t>
            </a:fld>
            <a:endParaRPr lang="de-DE"/>
          </a:p>
        </p:txBody>
      </p:sp>
      <p:pic>
        <p:nvPicPr>
          <p:cNvPr id="4" name="Grafik 3">
            <a:extLst>
              <a:ext uri="{FF2B5EF4-FFF2-40B4-BE49-F238E27FC236}">
                <a16:creationId xmlns:a16="http://schemas.microsoft.com/office/drawing/2014/main" id="{02E1280C-9BDD-67C2-F0EB-75CB3C963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6146" y="2983275"/>
            <a:ext cx="2223247" cy="386652"/>
          </a:xfrm>
          <a:prstGeom prst="rect">
            <a:avLst/>
          </a:prstGeom>
        </p:spPr>
      </p:pic>
      <p:sp>
        <p:nvSpPr>
          <p:cNvPr id="8" name="Ellipse 7">
            <a:extLst>
              <a:ext uri="{FF2B5EF4-FFF2-40B4-BE49-F238E27FC236}">
                <a16:creationId xmlns:a16="http://schemas.microsoft.com/office/drawing/2014/main" id="{EFB76A61-8125-C304-0463-1E6764712ADC}"/>
              </a:ext>
            </a:extLst>
          </p:cNvPr>
          <p:cNvSpPr/>
          <p:nvPr/>
        </p:nvSpPr>
        <p:spPr>
          <a:xfrm>
            <a:off x="8610600" y="2021113"/>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A4286AC3-536C-378A-7072-0CFD55E22525}"/>
              </a:ext>
            </a:extLst>
          </p:cNvPr>
          <p:cNvSpPr/>
          <p:nvPr/>
        </p:nvSpPr>
        <p:spPr>
          <a:xfrm>
            <a:off x="4688114"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9AECABAD-F25E-C2A4-7546-A8C1EBADE5DD}"/>
              </a:ext>
            </a:extLst>
          </p:cNvPr>
          <p:cNvSpPr txBox="1"/>
          <p:nvPr/>
        </p:nvSpPr>
        <p:spPr>
          <a:xfrm>
            <a:off x="8973671" y="3612067"/>
            <a:ext cx="2223247" cy="646331"/>
          </a:xfrm>
          <a:prstGeom prst="rect">
            <a:avLst/>
          </a:prstGeom>
          <a:noFill/>
        </p:spPr>
        <p:txBody>
          <a:bodyPr wrap="square" rtlCol="0">
            <a:spAutoFit/>
          </a:bodyPr>
          <a:lstStyle/>
          <a:p>
            <a:pPr algn="ctr"/>
            <a:r>
              <a:rPr lang="de-DE" dirty="0"/>
              <a:t>Kostenloses Nutzungskontingent</a:t>
            </a:r>
          </a:p>
        </p:txBody>
      </p:sp>
      <p:pic>
        <p:nvPicPr>
          <p:cNvPr id="11" name="Grafik 10" descr="Sparschwein mit einfarbiger Füllung">
            <a:extLst>
              <a:ext uri="{FF2B5EF4-FFF2-40B4-BE49-F238E27FC236}">
                <a16:creationId xmlns:a16="http://schemas.microsoft.com/office/drawing/2014/main" id="{17C6306C-EF17-46A1-8E18-7F59F5DE98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8094" y="2572654"/>
            <a:ext cx="914400" cy="914400"/>
          </a:xfrm>
          <a:prstGeom prst="rect">
            <a:avLst/>
          </a:prstGeom>
        </p:spPr>
      </p:pic>
      <p:sp>
        <p:nvSpPr>
          <p:cNvPr id="12" name="Textfeld 11">
            <a:extLst>
              <a:ext uri="{FF2B5EF4-FFF2-40B4-BE49-F238E27FC236}">
                <a16:creationId xmlns:a16="http://schemas.microsoft.com/office/drawing/2014/main" id="{D6A1BB64-02EA-3C3A-6F37-A1CD6966EA33}"/>
              </a:ext>
            </a:extLst>
          </p:cNvPr>
          <p:cNvSpPr txBox="1"/>
          <p:nvPr/>
        </p:nvSpPr>
        <p:spPr>
          <a:xfrm>
            <a:off x="1196146" y="3612067"/>
            <a:ext cx="2223247" cy="646331"/>
          </a:xfrm>
          <a:prstGeom prst="rect">
            <a:avLst/>
          </a:prstGeom>
          <a:noFill/>
        </p:spPr>
        <p:txBody>
          <a:bodyPr wrap="square" rtlCol="0">
            <a:spAutoFit/>
          </a:bodyPr>
          <a:lstStyle/>
          <a:p>
            <a:pPr algn="ctr"/>
            <a:r>
              <a:rPr lang="de-DE" dirty="0"/>
              <a:t>Umfassende Dokumentation</a:t>
            </a:r>
          </a:p>
        </p:txBody>
      </p:sp>
      <p:sp>
        <p:nvSpPr>
          <p:cNvPr id="13" name="Textfeld 12">
            <a:extLst>
              <a:ext uri="{FF2B5EF4-FFF2-40B4-BE49-F238E27FC236}">
                <a16:creationId xmlns:a16="http://schemas.microsoft.com/office/drawing/2014/main" id="{5DB3377D-F52B-509B-EF2A-711A02A92A47}"/>
              </a:ext>
            </a:extLst>
          </p:cNvPr>
          <p:cNvSpPr txBox="1"/>
          <p:nvPr/>
        </p:nvSpPr>
        <p:spPr>
          <a:xfrm>
            <a:off x="5094194" y="3612067"/>
            <a:ext cx="2223247" cy="369332"/>
          </a:xfrm>
          <a:prstGeom prst="rect">
            <a:avLst/>
          </a:prstGeom>
          <a:noFill/>
        </p:spPr>
        <p:txBody>
          <a:bodyPr wrap="square" rtlCol="0">
            <a:spAutoFit/>
          </a:bodyPr>
          <a:lstStyle/>
          <a:p>
            <a:pPr algn="ctr"/>
            <a:r>
              <a:rPr lang="de-DE" dirty="0"/>
              <a:t>Keine Begrenzung </a:t>
            </a:r>
          </a:p>
        </p:txBody>
      </p:sp>
      <p:pic>
        <p:nvPicPr>
          <p:cNvPr id="15" name="Grafik 14" descr="Zaun mit einfarbiger Füllung">
            <a:extLst>
              <a:ext uri="{FF2B5EF4-FFF2-40B4-BE49-F238E27FC236}">
                <a16:creationId xmlns:a16="http://schemas.microsoft.com/office/drawing/2014/main" id="{D39329BB-A06B-938B-EF79-04A8616CB8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799" y="2572654"/>
            <a:ext cx="914400" cy="914400"/>
          </a:xfrm>
          <a:prstGeom prst="rect">
            <a:avLst/>
          </a:prstGeom>
        </p:spPr>
      </p:pic>
    </p:spTree>
    <p:extLst>
      <p:ext uri="{BB962C8B-B14F-4D97-AF65-F5344CB8AC3E}">
        <p14:creationId xmlns:p14="http://schemas.microsoft.com/office/powerpoint/2010/main" val="1018443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C79EE5A-43E9-FEC0-66DD-93EC9471B180}"/>
              </a:ext>
            </a:extLst>
          </p:cNvPr>
          <p:cNvSpPr>
            <a:spLocks noGrp="1"/>
          </p:cNvSpPr>
          <p:nvPr>
            <p:ph type="title"/>
          </p:nvPr>
        </p:nvSpPr>
        <p:spPr/>
        <p:txBody>
          <a:bodyPr/>
          <a:lstStyle/>
          <a:p>
            <a:r>
              <a:rPr lang="de-DE" dirty="0"/>
              <a:t>Proof </a:t>
            </a:r>
            <a:r>
              <a:rPr lang="de-DE" dirty="0" err="1"/>
              <a:t>of</a:t>
            </a:r>
            <a:r>
              <a:rPr lang="de-DE" dirty="0"/>
              <a:t> Concept</a:t>
            </a:r>
          </a:p>
        </p:txBody>
      </p:sp>
      <p:sp>
        <p:nvSpPr>
          <p:cNvPr id="5" name="Textplatzhalter 4">
            <a:extLst>
              <a:ext uri="{FF2B5EF4-FFF2-40B4-BE49-F238E27FC236}">
                <a16:creationId xmlns:a16="http://schemas.microsoft.com/office/drawing/2014/main" id="{742527E2-AA95-391B-7E41-83E91EEAF973}"/>
              </a:ext>
            </a:extLst>
          </p:cNvPr>
          <p:cNvSpPr>
            <a:spLocks noGrp="1"/>
          </p:cNvSpPr>
          <p:nvPr>
            <p:ph type="body" idx="1"/>
          </p:nvPr>
        </p:nvSpPr>
        <p:spPr/>
        <p:txBody>
          <a:bodyPr/>
          <a:lstStyle/>
          <a:p>
            <a:r>
              <a:rPr lang="de-DE" dirty="0">
                <a:solidFill>
                  <a:srgbClr val="E8E8E8"/>
                </a:solidFill>
              </a:rPr>
              <a:t>Überarbeitung aus Audit 2</a:t>
            </a:r>
          </a:p>
        </p:txBody>
      </p:sp>
      <p:sp>
        <p:nvSpPr>
          <p:cNvPr id="2" name="Datumsplatzhalter 1">
            <a:extLst>
              <a:ext uri="{FF2B5EF4-FFF2-40B4-BE49-F238E27FC236}">
                <a16:creationId xmlns:a16="http://schemas.microsoft.com/office/drawing/2014/main" id="{22C6610B-494D-D325-FCF3-3513924CA7CC}"/>
              </a:ext>
            </a:extLst>
          </p:cNvPr>
          <p:cNvSpPr>
            <a:spLocks noGrp="1"/>
          </p:cNvSpPr>
          <p:nvPr>
            <p:ph type="dt" sz="half" idx="10"/>
          </p:nvPr>
        </p:nvSpPr>
        <p:spPr/>
        <p:txBody>
          <a:bodyPr/>
          <a:lstStyle/>
          <a:p>
            <a:r>
              <a:rPr lang="de-DE"/>
              <a:t>22.01.2024</a:t>
            </a:r>
          </a:p>
        </p:txBody>
      </p:sp>
      <p:sp>
        <p:nvSpPr>
          <p:cNvPr id="3" name="Foliennummernplatzhalter 2">
            <a:extLst>
              <a:ext uri="{FF2B5EF4-FFF2-40B4-BE49-F238E27FC236}">
                <a16:creationId xmlns:a16="http://schemas.microsoft.com/office/drawing/2014/main" id="{D7B8A0E0-4A89-9E7C-14C1-145C87854EBC}"/>
              </a:ext>
            </a:extLst>
          </p:cNvPr>
          <p:cNvSpPr>
            <a:spLocks noGrp="1"/>
          </p:cNvSpPr>
          <p:nvPr>
            <p:ph type="sldNum" sz="quarter" idx="12"/>
          </p:nvPr>
        </p:nvSpPr>
        <p:spPr/>
        <p:txBody>
          <a:bodyPr/>
          <a:lstStyle/>
          <a:p>
            <a:fld id="{F03C7DF9-47B2-409D-AFD9-AA46723903C5}" type="slidenum">
              <a:rPr lang="de-DE" smtClean="0"/>
              <a:t>23</a:t>
            </a:fld>
            <a:endParaRPr lang="de-DE"/>
          </a:p>
        </p:txBody>
      </p:sp>
    </p:spTree>
    <p:extLst>
      <p:ext uri="{BB962C8B-B14F-4D97-AF65-F5344CB8AC3E}">
        <p14:creationId xmlns:p14="http://schemas.microsoft.com/office/powerpoint/2010/main" val="364264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F4F4F"/>
        </a:solidFill>
        <a:effectLst/>
      </p:bgPr>
    </p:bg>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1F30BFD7-7CFB-E235-D812-73DD9FBDE0A1}"/>
              </a:ext>
            </a:extLst>
          </p:cNvPr>
          <p:cNvPicPr>
            <a:picLocks noChangeAspect="1"/>
          </p:cNvPicPr>
          <p:nvPr/>
        </p:nvPicPr>
        <p:blipFill>
          <a:blip r:embed="rId3"/>
          <a:stretch>
            <a:fillRect/>
          </a:stretch>
        </p:blipFill>
        <p:spPr>
          <a:xfrm>
            <a:off x="266412" y="136525"/>
            <a:ext cx="4991387" cy="3718584"/>
          </a:xfrm>
          <a:prstGeom prst="rect">
            <a:avLst/>
          </a:prstGeom>
        </p:spPr>
      </p:pic>
      <p:pic>
        <p:nvPicPr>
          <p:cNvPr id="8" name="Grafik 7">
            <a:extLst>
              <a:ext uri="{FF2B5EF4-FFF2-40B4-BE49-F238E27FC236}">
                <a16:creationId xmlns:a16="http://schemas.microsoft.com/office/drawing/2014/main" id="{A81CBAF8-7C4D-6644-F943-31D2B56B7C6E}"/>
              </a:ext>
            </a:extLst>
          </p:cNvPr>
          <p:cNvPicPr>
            <a:picLocks noChangeAspect="1"/>
          </p:cNvPicPr>
          <p:nvPr/>
        </p:nvPicPr>
        <p:blipFill>
          <a:blip r:embed="rId4"/>
          <a:stretch>
            <a:fillRect/>
          </a:stretch>
        </p:blipFill>
        <p:spPr>
          <a:xfrm>
            <a:off x="5630671" y="136525"/>
            <a:ext cx="6196948" cy="3021013"/>
          </a:xfrm>
          <a:prstGeom prst="rect">
            <a:avLst/>
          </a:prstGeom>
        </p:spPr>
      </p:pic>
      <p:pic>
        <p:nvPicPr>
          <p:cNvPr id="18" name="Grafik 17">
            <a:extLst>
              <a:ext uri="{FF2B5EF4-FFF2-40B4-BE49-F238E27FC236}">
                <a16:creationId xmlns:a16="http://schemas.microsoft.com/office/drawing/2014/main" id="{F552FF4E-E3D1-8D53-C7DB-EA6CAD6776D5}"/>
              </a:ext>
            </a:extLst>
          </p:cNvPr>
          <p:cNvPicPr>
            <a:picLocks noChangeAspect="1"/>
          </p:cNvPicPr>
          <p:nvPr/>
        </p:nvPicPr>
        <p:blipFill>
          <a:blip r:embed="rId5"/>
          <a:stretch>
            <a:fillRect/>
          </a:stretch>
        </p:blipFill>
        <p:spPr>
          <a:xfrm>
            <a:off x="266412" y="4006110"/>
            <a:ext cx="4974052" cy="2350240"/>
          </a:xfrm>
          <a:prstGeom prst="rect">
            <a:avLst/>
          </a:prstGeom>
        </p:spPr>
      </p:pic>
      <p:pic>
        <p:nvPicPr>
          <p:cNvPr id="14" name="Grafik 13">
            <a:extLst>
              <a:ext uri="{FF2B5EF4-FFF2-40B4-BE49-F238E27FC236}">
                <a16:creationId xmlns:a16="http://schemas.microsoft.com/office/drawing/2014/main" id="{6DFF762B-B72A-80E4-439E-D48BCC6F1648}"/>
              </a:ext>
            </a:extLst>
          </p:cNvPr>
          <p:cNvPicPr>
            <a:picLocks noChangeAspect="1"/>
          </p:cNvPicPr>
          <p:nvPr/>
        </p:nvPicPr>
        <p:blipFill>
          <a:blip r:embed="rId6"/>
          <a:stretch>
            <a:fillRect/>
          </a:stretch>
        </p:blipFill>
        <p:spPr>
          <a:xfrm>
            <a:off x="5571970" y="3635143"/>
            <a:ext cx="6255649" cy="2721207"/>
          </a:xfrm>
          <a:prstGeom prst="rect">
            <a:avLst/>
          </a:prstGeom>
        </p:spPr>
      </p:pic>
      <p:sp>
        <p:nvSpPr>
          <p:cNvPr id="4" name="Datumsplatzhalter 3">
            <a:extLst>
              <a:ext uri="{FF2B5EF4-FFF2-40B4-BE49-F238E27FC236}">
                <a16:creationId xmlns:a16="http://schemas.microsoft.com/office/drawing/2014/main" id="{F8F963FD-10E4-5E72-0789-FBBCFEDD14EF}"/>
              </a:ext>
            </a:extLst>
          </p:cNvPr>
          <p:cNvSpPr>
            <a:spLocks noGrp="1"/>
          </p:cNvSpPr>
          <p:nvPr>
            <p:ph type="dt" sz="half" idx="10"/>
          </p:nvPr>
        </p:nvSpPr>
        <p:spPr/>
        <p:txBody>
          <a:bodyPr vert="horz" lIns="91440" tIns="45720" rIns="91440" bIns="45720" rtlCol="0" anchor="ctr">
            <a:normAutofit/>
          </a:bodyPr>
          <a:lstStyle/>
          <a:p>
            <a:r>
              <a:rPr lang="en-US"/>
              <a:t>22.01.2024</a:t>
            </a:r>
          </a:p>
        </p:txBody>
      </p:sp>
      <p:sp>
        <p:nvSpPr>
          <p:cNvPr id="5" name="Foliennummernplatzhalter 4">
            <a:extLst>
              <a:ext uri="{FF2B5EF4-FFF2-40B4-BE49-F238E27FC236}">
                <a16:creationId xmlns:a16="http://schemas.microsoft.com/office/drawing/2014/main" id="{F81ADFC9-C10A-A167-B710-D4BF0775166E}"/>
              </a:ext>
            </a:extLst>
          </p:cNvPr>
          <p:cNvSpPr>
            <a:spLocks noGrp="1"/>
          </p:cNvSpPr>
          <p:nvPr>
            <p:ph type="sldNum" sz="quarter" idx="12"/>
          </p:nvPr>
        </p:nvSpPr>
        <p:spPr/>
        <p:txBody>
          <a:bodyPr vert="horz" lIns="91440" tIns="45720" rIns="91440" bIns="45720" rtlCol="0" anchor="ctr">
            <a:normAutofit/>
          </a:bodyPr>
          <a:lstStyle/>
          <a:p>
            <a:fld id="{F03C7DF9-47B2-409D-AFD9-AA46723903C5}" type="slidenum">
              <a:rPr lang="en-US" smtClean="0"/>
              <a:pPr/>
              <a:t>24</a:t>
            </a:fld>
            <a:endParaRPr lang="en-US"/>
          </a:p>
        </p:txBody>
      </p:sp>
    </p:spTree>
    <p:extLst>
      <p:ext uri="{BB962C8B-B14F-4D97-AF65-F5344CB8AC3E}">
        <p14:creationId xmlns:p14="http://schemas.microsoft.com/office/powerpoint/2010/main" val="241798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4DA2EA2-9C41-2141-7CD6-750BBC5DF996}"/>
              </a:ext>
            </a:extLst>
          </p:cNvPr>
          <p:cNvSpPr>
            <a:spLocks noGrp="1"/>
          </p:cNvSpPr>
          <p:nvPr>
            <p:ph type="dt" sz="half" idx="10"/>
          </p:nvPr>
        </p:nvSpPr>
        <p:spPr/>
        <p:txBody>
          <a:bodyPr/>
          <a:lstStyle/>
          <a:p>
            <a:r>
              <a:rPr lang="de-DE"/>
              <a:t>22.01.2024</a:t>
            </a:r>
          </a:p>
        </p:txBody>
      </p:sp>
      <p:sp>
        <p:nvSpPr>
          <p:cNvPr id="3" name="Foliennummernplatzhalter 2">
            <a:extLst>
              <a:ext uri="{FF2B5EF4-FFF2-40B4-BE49-F238E27FC236}">
                <a16:creationId xmlns:a16="http://schemas.microsoft.com/office/drawing/2014/main" id="{95113D09-FA29-14A3-3B0B-22AF226FCDCF}"/>
              </a:ext>
            </a:extLst>
          </p:cNvPr>
          <p:cNvSpPr>
            <a:spLocks noGrp="1"/>
          </p:cNvSpPr>
          <p:nvPr>
            <p:ph type="sldNum" sz="quarter" idx="12"/>
          </p:nvPr>
        </p:nvSpPr>
        <p:spPr/>
        <p:txBody>
          <a:bodyPr/>
          <a:lstStyle/>
          <a:p>
            <a:fld id="{F03C7DF9-47B2-409D-AFD9-AA46723903C5}" type="slidenum">
              <a:rPr lang="de-DE" smtClean="0"/>
              <a:t>25</a:t>
            </a:fld>
            <a:endParaRPr lang="de-DE"/>
          </a:p>
        </p:txBody>
      </p:sp>
      <p:pic>
        <p:nvPicPr>
          <p:cNvPr id="24" name="Grafik 23">
            <a:extLst>
              <a:ext uri="{FF2B5EF4-FFF2-40B4-BE49-F238E27FC236}">
                <a16:creationId xmlns:a16="http://schemas.microsoft.com/office/drawing/2014/main" id="{61324CA8-818C-7B85-8839-351B8918F8DB}"/>
              </a:ext>
            </a:extLst>
          </p:cNvPr>
          <p:cNvPicPr>
            <a:picLocks noChangeAspect="1"/>
          </p:cNvPicPr>
          <p:nvPr/>
        </p:nvPicPr>
        <p:blipFill>
          <a:blip r:embed="rId3"/>
          <a:stretch>
            <a:fillRect/>
          </a:stretch>
        </p:blipFill>
        <p:spPr>
          <a:xfrm>
            <a:off x="6586537" y="246592"/>
            <a:ext cx="5453265" cy="3059149"/>
          </a:xfrm>
          <a:prstGeom prst="rect">
            <a:avLst/>
          </a:prstGeom>
        </p:spPr>
      </p:pic>
      <p:pic>
        <p:nvPicPr>
          <p:cNvPr id="5" name="Grafik 4">
            <a:extLst>
              <a:ext uri="{FF2B5EF4-FFF2-40B4-BE49-F238E27FC236}">
                <a16:creationId xmlns:a16="http://schemas.microsoft.com/office/drawing/2014/main" id="{3718ED95-0EB5-2833-693E-CB28919D9075}"/>
              </a:ext>
            </a:extLst>
          </p:cNvPr>
          <p:cNvPicPr>
            <a:picLocks noChangeAspect="1"/>
          </p:cNvPicPr>
          <p:nvPr/>
        </p:nvPicPr>
        <p:blipFill>
          <a:blip r:embed="rId4"/>
          <a:stretch>
            <a:fillRect/>
          </a:stretch>
        </p:blipFill>
        <p:spPr>
          <a:xfrm>
            <a:off x="152198" y="246593"/>
            <a:ext cx="5961758" cy="3053820"/>
          </a:xfrm>
          <a:prstGeom prst="rect">
            <a:avLst/>
          </a:prstGeom>
        </p:spPr>
      </p:pic>
      <p:pic>
        <p:nvPicPr>
          <p:cNvPr id="7" name="Grafik 6">
            <a:extLst>
              <a:ext uri="{FF2B5EF4-FFF2-40B4-BE49-F238E27FC236}">
                <a16:creationId xmlns:a16="http://schemas.microsoft.com/office/drawing/2014/main" id="{18353234-BEE2-0098-70FD-28BF0D492B06}"/>
              </a:ext>
            </a:extLst>
          </p:cNvPr>
          <p:cNvPicPr>
            <a:picLocks noChangeAspect="1"/>
          </p:cNvPicPr>
          <p:nvPr/>
        </p:nvPicPr>
        <p:blipFill>
          <a:blip r:embed="rId5"/>
          <a:stretch>
            <a:fillRect/>
          </a:stretch>
        </p:blipFill>
        <p:spPr>
          <a:xfrm>
            <a:off x="152198" y="3557589"/>
            <a:ext cx="5970839" cy="1892236"/>
          </a:xfrm>
          <a:prstGeom prst="rect">
            <a:avLst/>
          </a:prstGeom>
        </p:spPr>
      </p:pic>
      <p:pic>
        <p:nvPicPr>
          <p:cNvPr id="9" name="Grafik 8">
            <a:extLst>
              <a:ext uri="{FF2B5EF4-FFF2-40B4-BE49-F238E27FC236}">
                <a16:creationId xmlns:a16="http://schemas.microsoft.com/office/drawing/2014/main" id="{D64A855C-FC5E-E907-5927-DC9D0BAFEBEF}"/>
              </a:ext>
            </a:extLst>
          </p:cNvPr>
          <p:cNvPicPr>
            <a:picLocks noChangeAspect="1"/>
          </p:cNvPicPr>
          <p:nvPr/>
        </p:nvPicPr>
        <p:blipFill>
          <a:blip r:embed="rId6"/>
          <a:stretch>
            <a:fillRect/>
          </a:stretch>
        </p:blipFill>
        <p:spPr>
          <a:xfrm>
            <a:off x="6586537" y="3593962"/>
            <a:ext cx="5453265" cy="1850534"/>
          </a:xfrm>
          <a:prstGeom prst="rect">
            <a:avLst/>
          </a:prstGeom>
        </p:spPr>
      </p:pic>
    </p:spTree>
    <p:extLst>
      <p:ext uri="{BB962C8B-B14F-4D97-AF65-F5344CB8AC3E}">
        <p14:creationId xmlns:p14="http://schemas.microsoft.com/office/powerpoint/2010/main" val="346391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F9063-08A6-CE10-A443-7F57F37C686F}"/>
              </a:ext>
            </a:extLst>
          </p:cNvPr>
          <p:cNvSpPr>
            <a:spLocks noGrp="1"/>
          </p:cNvSpPr>
          <p:nvPr>
            <p:ph type="title"/>
          </p:nvPr>
        </p:nvSpPr>
        <p:spPr/>
        <p:txBody>
          <a:bodyPr/>
          <a:lstStyle/>
          <a:p>
            <a:r>
              <a:rPr lang="de-DE" dirty="0">
                <a:solidFill>
                  <a:srgbClr val="E8E8E8"/>
                </a:solidFill>
              </a:rPr>
              <a:t>#</a:t>
            </a:r>
            <a:r>
              <a:rPr lang="de-DE" dirty="0"/>
              <a:t>Projektrisiken</a:t>
            </a:r>
          </a:p>
        </p:txBody>
      </p:sp>
      <p:sp>
        <p:nvSpPr>
          <p:cNvPr id="3" name="Datumsplatzhalter 2">
            <a:extLst>
              <a:ext uri="{FF2B5EF4-FFF2-40B4-BE49-F238E27FC236}">
                <a16:creationId xmlns:a16="http://schemas.microsoft.com/office/drawing/2014/main" id="{87584013-D70F-249F-9996-84F74DB7C62D}"/>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B8DD8095-F6CA-AEE0-9313-C7450FE15CFF}"/>
              </a:ext>
            </a:extLst>
          </p:cNvPr>
          <p:cNvSpPr>
            <a:spLocks noGrp="1"/>
          </p:cNvSpPr>
          <p:nvPr>
            <p:ph type="sldNum" sz="quarter" idx="12"/>
          </p:nvPr>
        </p:nvSpPr>
        <p:spPr/>
        <p:txBody>
          <a:bodyPr/>
          <a:lstStyle/>
          <a:p>
            <a:fld id="{F03C7DF9-47B2-409D-AFD9-AA46723903C5}" type="slidenum">
              <a:rPr lang="de-DE" smtClean="0"/>
              <a:t>26</a:t>
            </a:fld>
            <a:endParaRPr lang="de-DE"/>
          </a:p>
        </p:txBody>
      </p:sp>
      <p:sp>
        <p:nvSpPr>
          <p:cNvPr id="5" name="Ellipse 4">
            <a:extLst>
              <a:ext uri="{FF2B5EF4-FFF2-40B4-BE49-F238E27FC236}">
                <a16:creationId xmlns:a16="http://schemas.microsoft.com/office/drawing/2014/main" id="{6C8AD201-A4AF-7B5B-48B3-3AD600726570}"/>
              </a:ext>
            </a:extLst>
          </p:cNvPr>
          <p:cNvSpPr/>
          <p:nvPr/>
        </p:nvSpPr>
        <p:spPr>
          <a:xfrm>
            <a:off x="2365941" y="1432832"/>
            <a:ext cx="1998437" cy="1998437"/>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EE1B1126-0B66-E22B-F35C-6C36B07C7030}"/>
              </a:ext>
            </a:extLst>
          </p:cNvPr>
          <p:cNvSpPr/>
          <p:nvPr/>
        </p:nvSpPr>
        <p:spPr>
          <a:xfrm>
            <a:off x="5099617" y="1432832"/>
            <a:ext cx="1998437" cy="1998437"/>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059CC489-76E6-436C-B6EC-555BAD8BC186}"/>
              </a:ext>
            </a:extLst>
          </p:cNvPr>
          <p:cNvSpPr/>
          <p:nvPr/>
        </p:nvSpPr>
        <p:spPr>
          <a:xfrm>
            <a:off x="7833293" y="1432832"/>
            <a:ext cx="1998437" cy="1998437"/>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A09E86D3-51D4-3EAB-9856-CD1CC604BD0E}"/>
              </a:ext>
            </a:extLst>
          </p:cNvPr>
          <p:cNvSpPr/>
          <p:nvPr/>
        </p:nvSpPr>
        <p:spPr>
          <a:xfrm>
            <a:off x="2365941" y="4357913"/>
            <a:ext cx="1998437" cy="1998437"/>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5191FA8A-C12E-BB22-1975-24B168E672E4}"/>
              </a:ext>
            </a:extLst>
          </p:cNvPr>
          <p:cNvSpPr/>
          <p:nvPr/>
        </p:nvSpPr>
        <p:spPr>
          <a:xfrm>
            <a:off x="5099617" y="4281032"/>
            <a:ext cx="1998437" cy="1998437"/>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84884029-0D58-0C8E-EAD7-D56BC45D1B1D}"/>
              </a:ext>
            </a:extLst>
          </p:cNvPr>
          <p:cNvSpPr/>
          <p:nvPr/>
        </p:nvSpPr>
        <p:spPr>
          <a:xfrm>
            <a:off x="7833293" y="4281032"/>
            <a:ext cx="1998437" cy="1998437"/>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F6BC9CA9-A260-B690-3923-CD2AA0950DB2}"/>
              </a:ext>
            </a:extLst>
          </p:cNvPr>
          <p:cNvSpPr txBox="1"/>
          <p:nvPr/>
        </p:nvSpPr>
        <p:spPr>
          <a:xfrm>
            <a:off x="2538411" y="2491008"/>
            <a:ext cx="1647825" cy="646331"/>
          </a:xfrm>
          <a:prstGeom prst="rect">
            <a:avLst/>
          </a:prstGeom>
          <a:noFill/>
        </p:spPr>
        <p:txBody>
          <a:bodyPr wrap="square" rtlCol="0">
            <a:spAutoFit/>
          </a:bodyPr>
          <a:lstStyle/>
          <a:p>
            <a:pPr algn="ctr"/>
            <a:r>
              <a:rPr lang="de-DE" dirty="0"/>
              <a:t>Technologische Risiken</a:t>
            </a:r>
          </a:p>
        </p:txBody>
      </p:sp>
      <p:sp>
        <p:nvSpPr>
          <p:cNvPr id="13" name="Textfeld 12">
            <a:extLst>
              <a:ext uri="{FF2B5EF4-FFF2-40B4-BE49-F238E27FC236}">
                <a16:creationId xmlns:a16="http://schemas.microsoft.com/office/drawing/2014/main" id="{3C8967F7-9415-0265-2830-CB9C8C2242E9}"/>
              </a:ext>
            </a:extLst>
          </p:cNvPr>
          <p:cNvSpPr txBox="1"/>
          <p:nvPr/>
        </p:nvSpPr>
        <p:spPr>
          <a:xfrm>
            <a:off x="5297203" y="2438181"/>
            <a:ext cx="1647825" cy="646331"/>
          </a:xfrm>
          <a:prstGeom prst="rect">
            <a:avLst/>
          </a:prstGeom>
          <a:noFill/>
        </p:spPr>
        <p:txBody>
          <a:bodyPr wrap="square" rtlCol="0">
            <a:spAutoFit/>
          </a:bodyPr>
          <a:lstStyle/>
          <a:p>
            <a:pPr algn="ctr"/>
            <a:r>
              <a:rPr lang="de-DE" dirty="0"/>
              <a:t>Datenschutz &amp; Sicherheit</a:t>
            </a:r>
          </a:p>
        </p:txBody>
      </p:sp>
      <p:sp>
        <p:nvSpPr>
          <p:cNvPr id="14" name="Textfeld 13">
            <a:extLst>
              <a:ext uri="{FF2B5EF4-FFF2-40B4-BE49-F238E27FC236}">
                <a16:creationId xmlns:a16="http://schemas.microsoft.com/office/drawing/2014/main" id="{232BF09A-EB30-F7DB-5538-42FCCEA3176D}"/>
              </a:ext>
            </a:extLst>
          </p:cNvPr>
          <p:cNvSpPr txBox="1"/>
          <p:nvPr/>
        </p:nvSpPr>
        <p:spPr>
          <a:xfrm>
            <a:off x="8008597" y="2394171"/>
            <a:ext cx="1647825" cy="646331"/>
          </a:xfrm>
          <a:prstGeom prst="rect">
            <a:avLst/>
          </a:prstGeom>
          <a:noFill/>
        </p:spPr>
        <p:txBody>
          <a:bodyPr wrap="square" rtlCol="0">
            <a:spAutoFit/>
          </a:bodyPr>
          <a:lstStyle/>
          <a:p>
            <a:pPr algn="ctr"/>
            <a:r>
              <a:rPr lang="de-DE" dirty="0"/>
              <a:t>Regulatorische Risiken</a:t>
            </a:r>
          </a:p>
        </p:txBody>
      </p:sp>
      <p:sp>
        <p:nvSpPr>
          <p:cNvPr id="15" name="Textfeld 14">
            <a:extLst>
              <a:ext uri="{FF2B5EF4-FFF2-40B4-BE49-F238E27FC236}">
                <a16:creationId xmlns:a16="http://schemas.microsoft.com/office/drawing/2014/main" id="{FC157A64-0B17-F7B1-AFCC-B7CA77D00D5A}"/>
              </a:ext>
            </a:extLst>
          </p:cNvPr>
          <p:cNvSpPr txBox="1"/>
          <p:nvPr/>
        </p:nvSpPr>
        <p:spPr>
          <a:xfrm>
            <a:off x="2538411" y="5359370"/>
            <a:ext cx="1647825" cy="646331"/>
          </a:xfrm>
          <a:prstGeom prst="rect">
            <a:avLst/>
          </a:prstGeom>
          <a:noFill/>
        </p:spPr>
        <p:txBody>
          <a:bodyPr wrap="square" rtlCol="0">
            <a:spAutoFit/>
          </a:bodyPr>
          <a:lstStyle/>
          <a:p>
            <a:pPr algn="ctr"/>
            <a:r>
              <a:rPr lang="de-DE" dirty="0"/>
              <a:t>Benutzer-akzeptanz</a:t>
            </a:r>
          </a:p>
        </p:txBody>
      </p:sp>
      <p:sp>
        <p:nvSpPr>
          <p:cNvPr id="16" name="Textfeld 15">
            <a:extLst>
              <a:ext uri="{FF2B5EF4-FFF2-40B4-BE49-F238E27FC236}">
                <a16:creationId xmlns:a16="http://schemas.microsoft.com/office/drawing/2014/main" id="{50BB378F-1604-986B-FB4B-D5E26A862258}"/>
              </a:ext>
            </a:extLst>
          </p:cNvPr>
          <p:cNvSpPr txBox="1"/>
          <p:nvPr/>
        </p:nvSpPr>
        <p:spPr>
          <a:xfrm>
            <a:off x="5274921" y="5354731"/>
            <a:ext cx="1647825" cy="646331"/>
          </a:xfrm>
          <a:prstGeom prst="rect">
            <a:avLst/>
          </a:prstGeom>
          <a:noFill/>
        </p:spPr>
        <p:txBody>
          <a:bodyPr wrap="square" rtlCol="0">
            <a:spAutoFit/>
          </a:bodyPr>
          <a:lstStyle/>
          <a:p>
            <a:pPr algn="ctr"/>
            <a:r>
              <a:rPr lang="de-DE" dirty="0"/>
              <a:t>Projekt-management</a:t>
            </a:r>
          </a:p>
        </p:txBody>
      </p:sp>
      <p:sp>
        <p:nvSpPr>
          <p:cNvPr id="17" name="Textfeld 16">
            <a:extLst>
              <a:ext uri="{FF2B5EF4-FFF2-40B4-BE49-F238E27FC236}">
                <a16:creationId xmlns:a16="http://schemas.microsoft.com/office/drawing/2014/main" id="{6C3E1A4A-A7B9-FF4B-4343-437650B92728}"/>
              </a:ext>
            </a:extLst>
          </p:cNvPr>
          <p:cNvSpPr txBox="1"/>
          <p:nvPr/>
        </p:nvSpPr>
        <p:spPr>
          <a:xfrm>
            <a:off x="8008597" y="5291164"/>
            <a:ext cx="1647825" cy="646331"/>
          </a:xfrm>
          <a:prstGeom prst="rect">
            <a:avLst/>
          </a:prstGeom>
          <a:noFill/>
        </p:spPr>
        <p:txBody>
          <a:bodyPr wrap="square" rtlCol="0">
            <a:spAutoFit/>
          </a:bodyPr>
          <a:lstStyle/>
          <a:p>
            <a:pPr algn="ctr"/>
            <a:r>
              <a:rPr lang="de-DE" dirty="0"/>
              <a:t>Beschaffungs-risiken</a:t>
            </a:r>
          </a:p>
        </p:txBody>
      </p:sp>
      <p:pic>
        <p:nvPicPr>
          <p:cNvPr id="20" name="Grafik 19" descr="LKW mit einfarbiger Füllung">
            <a:extLst>
              <a:ext uri="{FF2B5EF4-FFF2-40B4-BE49-F238E27FC236}">
                <a16:creationId xmlns:a16="http://schemas.microsoft.com/office/drawing/2014/main" id="{C657BEB3-B592-4297-E34D-521D7AFB3C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2476" y="4525205"/>
            <a:ext cx="914400" cy="914400"/>
          </a:xfrm>
          <a:prstGeom prst="rect">
            <a:avLst/>
          </a:prstGeom>
        </p:spPr>
      </p:pic>
      <p:pic>
        <p:nvPicPr>
          <p:cNvPr id="22" name="Grafik 21" descr="Tageskalender mit einfarbiger Füllung">
            <a:extLst>
              <a:ext uri="{FF2B5EF4-FFF2-40B4-BE49-F238E27FC236}">
                <a16:creationId xmlns:a16="http://schemas.microsoft.com/office/drawing/2014/main" id="{284062B1-0C2B-58BF-063D-07027C8D38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4504968"/>
            <a:ext cx="914400" cy="914400"/>
          </a:xfrm>
          <a:prstGeom prst="rect">
            <a:avLst/>
          </a:prstGeom>
        </p:spPr>
      </p:pic>
      <p:pic>
        <p:nvPicPr>
          <p:cNvPr id="24" name="Grafik 23" descr="Benutzer mit einfarbiger Füllung">
            <a:extLst>
              <a:ext uri="{FF2B5EF4-FFF2-40B4-BE49-F238E27FC236}">
                <a16:creationId xmlns:a16="http://schemas.microsoft.com/office/drawing/2014/main" id="{5CF2DB50-B496-F567-278E-8F1C452A48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05123" y="4504968"/>
            <a:ext cx="914400" cy="914400"/>
          </a:xfrm>
          <a:prstGeom prst="rect">
            <a:avLst/>
          </a:prstGeom>
        </p:spPr>
      </p:pic>
      <p:pic>
        <p:nvPicPr>
          <p:cNvPr id="26" name="Grafik 25" descr="Ordnersuche mit einfarbiger Füllung">
            <a:extLst>
              <a:ext uri="{FF2B5EF4-FFF2-40B4-BE49-F238E27FC236}">
                <a16:creationId xmlns:a16="http://schemas.microsoft.com/office/drawing/2014/main" id="{FB9A4037-C289-AB4B-ABA7-A42E959F15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72476" y="1588795"/>
            <a:ext cx="914400" cy="914400"/>
          </a:xfrm>
          <a:prstGeom prst="rect">
            <a:avLst/>
          </a:prstGeom>
        </p:spPr>
      </p:pic>
      <p:pic>
        <p:nvPicPr>
          <p:cNvPr id="28" name="Grafik 27" descr="Sperren mit einfarbiger Füllung">
            <a:extLst>
              <a:ext uri="{FF2B5EF4-FFF2-40B4-BE49-F238E27FC236}">
                <a16:creationId xmlns:a16="http://schemas.microsoft.com/office/drawing/2014/main" id="{84762855-515E-F2CC-344C-A6FA032CD6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63915" y="1517650"/>
            <a:ext cx="914400" cy="914400"/>
          </a:xfrm>
          <a:prstGeom prst="rect">
            <a:avLst/>
          </a:prstGeom>
        </p:spPr>
      </p:pic>
      <p:pic>
        <p:nvPicPr>
          <p:cNvPr id="30" name="Grafik 29" descr="Prozessor mit einfarbiger Füllung">
            <a:extLst>
              <a:ext uri="{FF2B5EF4-FFF2-40B4-BE49-F238E27FC236}">
                <a16:creationId xmlns:a16="http://schemas.microsoft.com/office/drawing/2014/main" id="{833D6867-EDEF-8DD1-0EC3-CD67210A2F1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05125" y="1576608"/>
            <a:ext cx="914400" cy="914400"/>
          </a:xfrm>
          <a:prstGeom prst="rect">
            <a:avLst/>
          </a:prstGeom>
        </p:spPr>
      </p:pic>
    </p:spTree>
    <p:extLst>
      <p:ext uri="{BB962C8B-B14F-4D97-AF65-F5344CB8AC3E}">
        <p14:creationId xmlns:p14="http://schemas.microsoft.com/office/powerpoint/2010/main" val="3547787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6EFB3-FDFC-D1B3-F4AE-781193A413D4}"/>
              </a:ext>
            </a:extLst>
          </p:cNvPr>
          <p:cNvSpPr>
            <a:spLocks noGrp="1"/>
          </p:cNvSpPr>
          <p:nvPr>
            <p:ph type="title"/>
          </p:nvPr>
        </p:nvSpPr>
        <p:spPr/>
        <p:txBody>
          <a:bodyPr/>
          <a:lstStyle/>
          <a:p>
            <a:r>
              <a:rPr lang="de-DE" dirty="0">
                <a:solidFill>
                  <a:srgbClr val="E8E8E8"/>
                </a:solidFill>
              </a:rPr>
              <a:t>#</a:t>
            </a:r>
            <a:r>
              <a:rPr lang="de-DE" dirty="0"/>
              <a:t>Rapid Prototype</a:t>
            </a:r>
          </a:p>
        </p:txBody>
      </p:sp>
      <p:sp>
        <p:nvSpPr>
          <p:cNvPr id="5" name="Datumsplatzhalter 4">
            <a:extLst>
              <a:ext uri="{FF2B5EF4-FFF2-40B4-BE49-F238E27FC236}">
                <a16:creationId xmlns:a16="http://schemas.microsoft.com/office/drawing/2014/main" id="{186D52EC-1BEB-30A3-661E-6D4D428A6427}"/>
              </a:ext>
            </a:extLst>
          </p:cNvPr>
          <p:cNvSpPr>
            <a:spLocks noGrp="1"/>
          </p:cNvSpPr>
          <p:nvPr>
            <p:ph type="dt" sz="half" idx="10"/>
          </p:nvPr>
        </p:nvSpPr>
        <p:spPr/>
        <p:txBody>
          <a:bodyPr/>
          <a:lstStyle/>
          <a:p>
            <a:r>
              <a:rPr lang="de-DE"/>
              <a:t>22.01.2024</a:t>
            </a:r>
          </a:p>
        </p:txBody>
      </p:sp>
      <p:sp>
        <p:nvSpPr>
          <p:cNvPr id="6" name="Foliennummernplatzhalter 5">
            <a:extLst>
              <a:ext uri="{FF2B5EF4-FFF2-40B4-BE49-F238E27FC236}">
                <a16:creationId xmlns:a16="http://schemas.microsoft.com/office/drawing/2014/main" id="{F8F27EA8-4BB4-98C4-AF69-CDF18BB974B3}"/>
              </a:ext>
            </a:extLst>
          </p:cNvPr>
          <p:cNvSpPr>
            <a:spLocks noGrp="1"/>
          </p:cNvSpPr>
          <p:nvPr>
            <p:ph type="sldNum" sz="quarter" idx="12"/>
          </p:nvPr>
        </p:nvSpPr>
        <p:spPr/>
        <p:txBody>
          <a:bodyPr/>
          <a:lstStyle/>
          <a:p>
            <a:fld id="{F03C7DF9-47B2-409D-AFD9-AA46723903C5}" type="slidenum">
              <a:rPr lang="de-DE" smtClean="0"/>
              <a:t>27</a:t>
            </a:fld>
            <a:endParaRPr lang="de-DE"/>
          </a:p>
        </p:txBody>
      </p:sp>
      <p:pic>
        <p:nvPicPr>
          <p:cNvPr id="8" name="Grafik 7" descr="Ein Bild, das Elektronik, Elektronisches Bauteil, Elektrisches Bauelement, Elektrische Leitungen enthält.&#10;&#10;Automatisch generierte Beschreibung">
            <a:extLst>
              <a:ext uri="{FF2B5EF4-FFF2-40B4-BE49-F238E27FC236}">
                <a16:creationId xmlns:a16="http://schemas.microsoft.com/office/drawing/2014/main" id="{59D372C9-82D5-0DB6-FB2A-083084C56146}"/>
              </a:ext>
            </a:extLst>
          </p:cNvPr>
          <p:cNvPicPr>
            <a:picLocks noChangeAspect="1"/>
          </p:cNvPicPr>
          <p:nvPr/>
        </p:nvPicPr>
        <p:blipFill rotWithShape="1">
          <a:blip r:embed="rId3">
            <a:extLst>
              <a:ext uri="{28A0092B-C50C-407E-A947-70E740481C1C}">
                <a14:useLocalDpi xmlns:a14="http://schemas.microsoft.com/office/drawing/2010/main" val="0"/>
              </a:ext>
            </a:extLst>
          </a:blip>
          <a:srcRect l="6944" t="5324" r="10278" b="5324"/>
          <a:stretch/>
        </p:blipFill>
        <p:spPr>
          <a:xfrm>
            <a:off x="2647950" y="1534478"/>
            <a:ext cx="6407150" cy="5186997"/>
          </a:xfrm>
          <a:prstGeom prst="rect">
            <a:avLst/>
          </a:prstGeom>
        </p:spPr>
      </p:pic>
    </p:spTree>
    <p:extLst>
      <p:ext uri="{BB962C8B-B14F-4D97-AF65-F5344CB8AC3E}">
        <p14:creationId xmlns:p14="http://schemas.microsoft.com/office/powerpoint/2010/main" val="3500106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423D104-59DD-EA3A-3E70-96C2110EDF19}"/>
              </a:ext>
            </a:extLst>
          </p:cNvPr>
          <p:cNvSpPr>
            <a:spLocks noGrp="1"/>
          </p:cNvSpPr>
          <p:nvPr>
            <p:ph type="title"/>
          </p:nvPr>
        </p:nvSpPr>
        <p:spPr>
          <a:xfrm>
            <a:off x="839788" y="457200"/>
            <a:ext cx="4132262" cy="1600200"/>
          </a:xfrm>
        </p:spPr>
        <p:txBody>
          <a:bodyPr/>
          <a:lstStyle/>
          <a:p>
            <a:r>
              <a:rPr lang="de-DE" sz="5400" dirty="0">
                <a:solidFill>
                  <a:srgbClr val="E8E8E8"/>
                </a:solidFill>
              </a:rPr>
              <a:t>#</a:t>
            </a:r>
            <a:r>
              <a:rPr lang="de-DE" sz="4000" dirty="0"/>
              <a:t>Projektaussicht</a:t>
            </a:r>
            <a:r>
              <a:rPr lang="de-DE" dirty="0"/>
              <a:t> </a:t>
            </a:r>
          </a:p>
        </p:txBody>
      </p:sp>
      <p:sp>
        <p:nvSpPr>
          <p:cNvPr id="10" name="Textplatzhalter 9">
            <a:extLst>
              <a:ext uri="{FF2B5EF4-FFF2-40B4-BE49-F238E27FC236}">
                <a16:creationId xmlns:a16="http://schemas.microsoft.com/office/drawing/2014/main" id="{FD83C135-4CBF-E433-0319-05D09502810C}"/>
              </a:ext>
            </a:extLst>
          </p:cNvPr>
          <p:cNvSpPr>
            <a:spLocks noGrp="1"/>
          </p:cNvSpPr>
          <p:nvPr>
            <p:ph type="body" sz="half" idx="2"/>
          </p:nvPr>
        </p:nvSpPr>
        <p:spPr/>
        <p:txBody>
          <a:bodyPr>
            <a:normAutofit/>
          </a:bodyPr>
          <a:lstStyle/>
          <a:p>
            <a:pPr marL="285750" indent="-285750">
              <a:buFont typeface="Arial" panose="020B0604020202020204" pitchFamily="34" charset="0"/>
              <a:buChar char="•"/>
            </a:pPr>
            <a:endParaRPr lang="de-DE" sz="2000" dirty="0">
              <a:solidFill>
                <a:srgbClr val="E8E8E8"/>
              </a:solidFill>
            </a:endParaRPr>
          </a:p>
          <a:p>
            <a:pPr marL="285750" indent="-285750">
              <a:buFont typeface="Arial" panose="020B0604020202020204" pitchFamily="34" charset="0"/>
              <a:buChar char="•"/>
            </a:pPr>
            <a:r>
              <a:rPr lang="de-DE" sz="2000" dirty="0">
                <a:solidFill>
                  <a:srgbClr val="E8E8E8"/>
                </a:solidFill>
              </a:rPr>
              <a:t>Erstellen des funktionalen Prototyps	</a:t>
            </a:r>
          </a:p>
          <a:p>
            <a:pPr marL="285750" indent="-285750">
              <a:buFont typeface="Arial" panose="020B0604020202020204" pitchFamily="34" charset="0"/>
              <a:buChar char="•"/>
            </a:pPr>
            <a:r>
              <a:rPr lang="de-DE" sz="2000" dirty="0">
                <a:solidFill>
                  <a:srgbClr val="E8E8E8"/>
                </a:solidFill>
              </a:rPr>
              <a:t>Poster erstellen </a:t>
            </a:r>
          </a:p>
          <a:p>
            <a:pPr marL="285750" indent="-285750">
              <a:buFont typeface="Arial" panose="020B0604020202020204" pitchFamily="34" charset="0"/>
              <a:buChar char="•"/>
            </a:pPr>
            <a:r>
              <a:rPr lang="de-DE" sz="2000" dirty="0">
                <a:solidFill>
                  <a:srgbClr val="E8E8E8"/>
                </a:solidFill>
              </a:rPr>
              <a:t>Kritisches Reflektieren des </a:t>
            </a:r>
            <a:r>
              <a:rPr lang="de-DE" sz="2000" dirty="0" err="1">
                <a:solidFill>
                  <a:srgbClr val="E8E8E8"/>
                </a:solidFill>
              </a:rPr>
              <a:t>Prozessassessments</a:t>
            </a:r>
            <a:r>
              <a:rPr lang="de-DE" sz="2000" dirty="0">
                <a:solidFill>
                  <a:srgbClr val="E8E8E8"/>
                </a:solidFill>
              </a:rPr>
              <a:t> </a:t>
            </a:r>
          </a:p>
          <a:p>
            <a:pPr marL="285750" indent="-285750">
              <a:buFont typeface="Arial" panose="020B0604020202020204" pitchFamily="34" charset="0"/>
              <a:buChar char="•"/>
            </a:pPr>
            <a:endParaRPr lang="de-DE" sz="2000" dirty="0">
              <a:solidFill>
                <a:srgbClr val="E8E8E8"/>
              </a:solidFill>
            </a:endParaRPr>
          </a:p>
        </p:txBody>
      </p:sp>
      <p:sp>
        <p:nvSpPr>
          <p:cNvPr id="5" name="Datumsplatzhalter 4">
            <a:extLst>
              <a:ext uri="{FF2B5EF4-FFF2-40B4-BE49-F238E27FC236}">
                <a16:creationId xmlns:a16="http://schemas.microsoft.com/office/drawing/2014/main" id="{B95B48C8-B2C9-4099-3BC8-4B7217AF129F}"/>
              </a:ext>
            </a:extLst>
          </p:cNvPr>
          <p:cNvSpPr>
            <a:spLocks noGrp="1"/>
          </p:cNvSpPr>
          <p:nvPr>
            <p:ph type="dt" sz="half" idx="10"/>
          </p:nvPr>
        </p:nvSpPr>
        <p:spPr/>
        <p:txBody>
          <a:bodyPr/>
          <a:lstStyle/>
          <a:p>
            <a:r>
              <a:rPr lang="de-DE"/>
              <a:t>22.01.2024</a:t>
            </a:r>
          </a:p>
        </p:txBody>
      </p:sp>
      <p:sp>
        <p:nvSpPr>
          <p:cNvPr id="6" name="Foliennummernplatzhalter 5">
            <a:extLst>
              <a:ext uri="{FF2B5EF4-FFF2-40B4-BE49-F238E27FC236}">
                <a16:creationId xmlns:a16="http://schemas.microsoft.com/office/drawing/2014/main" id="{7762CE0A-D303-524B-2459-0042BD08226B}"/>
              </a:ext>
            </a:extLst>
          </p:cNvPr>
          <p:cNvSpPr>
            <a:spLocks noGrp="1"/>
          </p:cNvSpPr>
          <p:nvPr>
            <p:ph type="sldNum" sz="quarter" idx="12"/>
          </p:nvPr>
        </p:nvSpPr>
        <p:spPr/>
        <p:txBody>
          <a:bodyPr/>
          <a:lstStyle/>
          <a:p>
            <a:fld id="{F03C7DF9-47B2-409D-AFD9-AA46723903C5}" type="slidenum">
              <a:rPr lang="de-DE" smtClean="0"/>
              <a:t>28</a:t>
            </a:fld>
            <a:endParaRPr lang="de-DE"/>
          </a:p>
        </p:txBody>
      </p:sp>
      <p:pic>
        <p:nvPicPr>
          <p:cNvPr id="8" name="Grafik 7">
            <a:extLst>
              <a:ext uri="{FF2B5EF4-FFF2-40B4-BE49-F238E27FC236}">
                <a16:creationId xmlns:a16="http://schemas.microsoft.com/office/drawing/2014/main" id="{9C2D44AB-F5DD-A7B8-C8E8-F72AA4CF05D3}"/>
              </a:ext>
            </a:extLst>
          </p:cNvPr>
          <p:cNvPicPr>
            <a:picLocks noChangeAspect="1"/>
          </p:cNvPicPr>
          <p:nvPr/>
        </p:nvPicPr>
        <p:blipFill rotWithShape="1">
          <a:blip r:embed="rId2"/>
          <a:srcRect l="56170" t="213" r="1" b="16670"/>
          <a:stretch/>
        </p:blipFill>
        <p:spPr>
          <a:xfrm>
            <a:off x="5374887" y="251846"/>
            <a:ext cx="3612996" cy="6469629"/>
          </a:xfrm>
          <a:prstGeom prst="rect">
            <a:avLst/>
          </a:prstGeom>
        </p:spPr>
      </p:pic>
    </p:spTree>
    <p:extLst>
      <p:ext uri="{BB962C8B-B14F-4D97-AF65-F5344CB8AC3E}">
        <p14:creationId xmlns:p14="http://schemas.microsoft.com/office/powerpoint/2010/main" val="3446827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5DF84F-6A3E-A527-EF81-ECC3CC246B16}"/>
              </a:ext>
            </a:extLst>
          </p:cNvPr>
          <p:cNvSpPr>
            <a:spLocks noGrp="1"/>
          </p:cNvSpPr>
          <p:nvPr>
            <p:ph type="title"/>
          </p:nvPr>
        </p:nvSpPr>
        <p:spPr/>
        <p:txBody>
          <a:bodyPr/>
          <a:lstStyle/>
          <a:p>
            <a:r>
              <a:rPr lang="de-DE" dirty="0">
                <a:solidFill>
                  <a:srgbClr val="E8E8E8"/>
                </a:solidFill>
              </a:rPr>
              <a:t>#</a:t>
            </a:r>
            <a:r>
              <a:rPr lang="de-DE" dirty="0"/>
              <a:t>Abbildungsverzeichnis</a:t>
            </a:r>
          </a:p>
        </p:txBody>
      </p:sp>
      <p:sp>
        <p:nvSpPr>
          <p:cNvPr id="6" name="Inhaltsplatzhalter 5">
            <a:extLst>
              <a:ext uri="{FF2B5EF4-FFF2-40B4-BE49-F238E27FC236}">
                <a16:creationId xmlns:a16="http://schemas.microsoft.com/office/drawing/2014/main" id="{3AF71813-5CB5-866B-5D91-4CF955E808B2}"/>
              </a:ext>
            </a:extLst>
          </p:cNvPr>
          <p:cNvSpPr>
            <a:spLocks noGrp="1"/>
          </p:cNvSpPr>
          <p:nvPr>
            <p:ph idx="1"/>
          </p:nvPr>
        </p:nvSpPr>
        <p:spPr/>
        <p:txBody>
          <a:bodyPr/>
          <a:lstStyle/>
          <a:p>
            <a:r>
              <a:rPr lang="de-DE" dirty="0">
                <a:solidFill>
                  <a:srgbClr val="E8E8E8"/>
                </a:solidFill>
                <a:hlinkClick r:id="rId3">
                  <a:extLst>
                    <a:ext uri="{A12FA001-AC4F-418D-AE19-62706E023703}">
                      <ahyp:hlinkClr xmlns:ahyp="http://schemas.microsoft.com/office/drawing/2018/hyperlinkcolor" val="tx"/>
                    </a:ext>
                  </a:extLst>
                </a:hlinkClick>
              </a:rPr>
              <a:t>https://firebase.google.com/?authuser=0</a:t>
            </a:r>
            <a:endParaRPr lang="de-DE" dirty="0">
              <a:solidFill>
                <a:srgbClr val="E8E8E8"/>
              </a:solidFill>
            </a:endParaRPr>
          </a:p>
          <a:p>
            <a:r>
              <a:rPr lang="de-DE" dirty="0">
                <a:solidFill>
                  <a:srgbClr val="E8E8E8"/>
                </a:solidFill>
                <a:hlinkClick r:id="rId4">
                  <a:extLst>
                    <a:ext uri="{A12FA001-AC4F-418D-AE19-62706E023703}">
                      <ahyp:hlinkClr xmlns:ahyp="http://schemas.microsoft.com/office/drawing/2018/hyperlinkcolor" val="tx"/>
                    </a:ext>
                  </a:extLst>
                </a:hlinkClick>
              </a:rPr>
              <a:t>https://www.waveshare.com/wiki/Barcode_Scanner_Module</a:t>
            </a:r>
            <a:endParaRPr lang="de-DE" dirty="0">
              <a:solidFill>
                <a:srgbClr val="E8E8E8"/>
              </a:solidFill>
            </a:endParaRPr>
          </a:p>
          <a:p>
            <a:r>
              <a:rPr lang="de-DE" dirty="0">
                <a:solidFill>
                  <a:srgbClr val="E8E8E8"/>
                </a:solidFill>
              </a:rPr>
              <a:t>https://world.openfoodfacts.org/</a:t>
            </a:r>
          </a:p>
          <a:p>
            <a:endParaRPr lang="de-DE" dirty="0">
              <a:solidFill>
                <a:srgbClr val="E8E8E8"/>
              </a:solidFill>
            </a:endParaRPr>
          </a:p>
          <a:p>
            <a:endParaRPr lang="de-DE" dirty="0">
              <a:solidFill>
                <a:srgbClr val="E8E8E8"/>
              </a:solidFill>
            </a:endParaRPr>
          </a:p>
        </p:txBody>
      </p:sp>
      <p:sp>
        <p:nvSpPr>
          <p:cNvPr id="3" name="Datumsplatzhalter 2">
            <a:extLst>
              <a:ext uri="{FF2B5EF4-FFF2-40B4-BE49-F238E27FC236}">
                <a16:creationId xmlns:a16="http://schemas.microsoft.com/office/drawing/2014/main" id="{C545FBFC-1EAD-BE7A-BC88-671BD904ED4F}"/>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DDDCFA44-5F16-3C19-9A6D-797AAA992F44}"/>
              </a:ext>
            </a:extLst>
          </p:cNvPr>
          <p:cNvSpPr>
            <a:spLocks noGrp="1"/>
          </p:cNvSpPr>
          <p:nvPr>
            <p:ph type="sldNum" sz="quarter" idx="12"/>
          </p:nvPr>
        </p:nvSpPr>
        <p:spPr/>
        <p:txBody>
          <a:bodyPr/>
          <a:lstStyle/>
          <a:p>
            <a:fld id="{F03C7DF9-47B2-409D-AFD9-AA46723903C5}" type="slidenum">
              <a:rPr lang="de-DE" smtClean="0"/>
              <a:t>29</a:t>
            </a:fld>
            <a:endParaRPr lang="de-DE"/>
          </a:p>
        </p:txBody>
      </p:sp>
    </p:spTree>
    <p:extLst>
      <p:ext uri="{BB962C8B-B14F-4D97-AF65-F5344CB8AC3E}">
        <p14:creationId xmlns:p14="http://schemas.microsoft.com/office/powerpoint/2010/main" val="213065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06BACB3-4400-CA9E-57CA-6BAC5DE1BA70}"/>
              </a:ext>
            </a:extLst>
          </p:cNvPr>
          <p:cNvSpPr>
            <a:spLocks noGrp="1"/>
          </p:cNvSpPr>
          <p:nvPr>
            <p:ph type="title"/>
          </p:nvPr>
        </p:nvSpPr>
        <p:spPr/>
        <p:txBody>
          <a:bodyPr/>
          <a:lstStyle/>
          <a:p>
            <a:r>
              <a:rPr lang="de-DE" dirty="0">
                <a:solidFill>
                  <a:srgbClr val="E8E8E8"/>
                </a:solidFill>
              </a:rPr>
              <a:t>#</a:t>
            </a:r>
            <a:r>
              <a:rPr lang="de-DE" dirty="0"/>
              <a:t>Projektplan</a:t>
            </a:r>
          </a:p>
        </p:txBody>
      </p:sp>
      <p:sp>
        <p:nvSpPr>
          <p:cNvPr id="4" name="Datumsplatzhalter 3">
            <a:extLst>
              <a:ext uri="{FF2B5EF4-FFF2-40B4-BE49-F238E27FC236}">
                <a16:creationId xmlns:a16="http://schemas.microsoft.com/office/drawing/2014/main" id="{A1065784-3BFD-0B08-4E53-7D44AE8CB0C0}"/>
              </a:ext>
            </a:extLst>
          </p:cNvPr>
          <p:cNvSpPr>
            <a:spLocks noGrp="1"/>
          </p:cNvSpPr>
          <p:nvPr>
            <p:ph type="dt" sz="half" idx="10"/>
          </p:nvPr>
        </p:nvSpPr>
        <p:spPr/>
        <p:txBody>
          <a:bodyPr/>
          <a:lstStyle/>
          <a:p>
            <a:r>
              <a:rPr lang="de-DE"/>
              <a:t>22.01.2024</a:t>
            </a:r>
            <a:endParaRPr lang="de-DE" dirty="0"/>
          </a:p>
        </p:txBody>
      </p:sp>
      <p:sp>
        <p:nvSpPr>
          <p:cNvPr id="5" name="Foliennummernplatzhalter 4">
            <a:extLst>
              <a:ext uri="{FF2B5EF4-FFF2-40B4-BE49-F238E27FC236}">
                <a16:creationId xmlns:a16="http://schemas.microsoft.com/office/drawing/2014/main" id="{88219BA9-F38A-DC20-214D-69F6C36C823B}"/>
              </a:ext>
            </a:extLst>
          </p:cNvPr>
          <p:cNvSpPr>
            <a:spLocks noGrp="1"/>
          </p:cNvSpPr>
          <p:nvPr>
            <p:ph type="sldNum" sz="quarter" idx="12"/>
          </p:nvPr>
        </p:nvSpPr>
        <p:spPr/>
        <p:txBody>
          <a:bodyPr/>
          <a:lstStyle/>
          <a:p>
            <a:fld id="{F03C7DF9-47B2-409D-AFD9-AA46723903C5}" type="slidenum">
              <a:rPr lang="de-DE" smtClean="0"/>
              <a:t>3</a:t>
            </a:fld>
            <a:endParaRPr lang="de-DE"/>
          </a:p>
        </p:txBody>
      </p:sp>
      <p:pic>
        <p:nvPicPr>
          <p:cNvPr id="16" name="Grafik 15">
            <a:extLst>
              <a:ext uri="{FF2B5EF4-FFF2-40B4-BE49-F238E27FC236}">
                <a16:creationId xmlns:a16="http://schemas.microsoft.com/office/drawing/2014/main" id="{B369D532-D1C1-C359-DB8F-8FF07D5995EF}"/>
              </a:ext>
            </a:extLst>
          </p:cNvPr>
          <p:cNvPicPr>
            <a:picLocks noChangeAspect="1"/>
          </p:cNvPicPr>
          <p:nvPr/>
        </p:nvPicPr>
        <p:blipFill rotWithShape="1">
          <a:blip r:embed="rId3"/>
          <a:srcRect r="4326"/>
          <a:stretch/>
        </p:blipFill>
        <p:spPr>
          <a:xfrm>
            <a:off x="4063168" y="650996"/>
            <a:ext cx="5919032" cy="5841879"/>
          </a:xfrm>
          <a:prstGeom prst="rect">
            <a:avLst/>
          </a:prstGeom>
        </p:spPr>
      </p:pic>
    </p:spTree>
    <p:extLst>
      <p:ext uri="{BB962C8B-B14F-4D97-AF65-F5344CB8AC3E}">
        <p14:creationId xmlns:p14="http://schemas.microsoft.com/office/powerpoint/2010/main" val="784760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DA41FF-DD53-D210-D80C-839F4184CE43}"/>
              </a:ext>
            </a:extLst>
          </p:cNvPr>
          <p:cNvSpPr>
            <a:spLocks noGrp="1"/>
          </p:cNvSpPr>
          <p:nvPr>
            <p:ph type="title"/>
          </p:nvPr>
        </p:nvSpPr>
        <p:spPr/>
        <p:txBody>
          <a:bodyPr/>
          <a:lstStyle/>
          <a:p>
            <a:r>
              <a:rPr lang="de-DE" dirty="0">
                <a:solidFill>
                  <a:srgbClr val="E8E8E8"/>
                </a:solidFill>
              </a:rPr>
              <a:t>#</a:t>
            </a:r>
            <a:r>
              <a:rPr lang="de-DE" dirty="0"/>
              <a:t>Deskriptives </a:t>
            </a:r>
            <a:br>
              <a:rPr lang="de-DE" dirty="0"/>
            </a:br>
            <a:r>
              <a:rPr lang="de-DE" dirty="0"/>
              <a:t>Domänenmodell</a:t>
            </a:r>
          </a:p>
        </p:txBody>
      </p:sp>
      <p:sp>
        <p:nvSpPr>
          <p:cNvPr id="3" name="Datumsplatzhalter 2">
            <a:extLst>
              <a:ext uri="{FF2B5EF4-FFF2-40B4-BE49-F238E27FC236}">
                <a16:creationId xmlns:a16="http://schemas.microsoft.com/office/drawing/2014/main" id="{BD668578-2A31-68B4-2CF0-A9D07F07DFF5}"/>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D368926B-C347-8476-C4A0-C8D257A78584}"/>
              </a:ext>
            </a:extLst>
          </p:cNvPr>
          <p:cNvSpPr>
            <a:spLocks noGrp="1"/>
          </p:cNvSpPr>
          <p:nvPr>
            <p:ph type="sldNum" sz="quarter" idx="12"/>
          </p:nvPr>
        </p:nvSpPr>
        <p:spPr/>
        <p:txBody>
          <a:bodyPr/>
          <a:lstStyle/>
          <a:p>
            <a:fld id="{F03C7DF9-47B2-409D-AFD9-AA46723903C5}" type="slidenum">
              <a:rPr lang="de-DE" smtClean="0"/>
              <a:t>4</a:t>
            </a:fld>
            <a:endParaRPr lang="de-DE"/>
          </a:p>
        </p:txBody>
      </p:sp>
      <p:pic>
        <p:nvPicPr>
          <p:cNvPr id="7" name="Grafik 6" descr="Ein Bild, das Text, Diagramm, technische Zeichnung, Plan enthält.&#10;&#10;Automatisch generierte Beschreibung">
            <a:extLst>
              <a:ext uri="{FF2B5EF4-FFF2-40B4-BE49-F238E27FC236}">
                <a16:creationId xmlns:a16="http://schemas.microsoft.com/office/drawing/2014/main" id="{A7ECC13D-C32D-61BD-A64D-CB9214850180}"/>
              </a:ext>
            </a:extLst>
          </p:cNvPr>
          <p:cNvPicPr>
            <a:picLocks noChangeAspect="1"/>
          </p:cNvPicPr>
          <p:nvPr/>
        </p:nvPicPr>
        <p:blipFill rotWithShape="1">
          <a:blip r:embed="rId3">
            <a:extLst>
              <a:ext uri="{28A0092B-C50C-407E-A947-70E740481C1C}">
                <a14:useLocalDpi xmlns:a14="http://schemas.microsoft.com/office/drawing/2010/main" val="0"/>
              </a:ext>
            </a:extLst>
          </a:blip>
          <a:srcRect l="2773" t="1990" r="4094" b="1990"/>
          <a:stretch/>
        </p:blipFill>
        <p:spPr>
          <a:xfrm>
            <a:off x="5241073" y="136524"/>
            <a:ext cx="4192859" cy="6584951"/>
          </a:xfrm>
          <a:prstGeom prst="rect">
            <a:avLst/>
          </a:prstGeom>
        </p:spPr>
      </p:pic>
    </p:spTree>
    <p:extLst>
      <p:ext uri="{BB962C8B-B14F-4D97-AF65-F5344CB8AC3E}">
        <p14:creationId xmlns:p14="http://schemas.microsoft.com/office/powerpoint/2010/main" val="396927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Präskriptives</a:t>
            </a:r>
            <a:br>
              <a:rPr lang="de-DE" dirty="0"/>
            </a:br>
            <a:r>
              <a:rPr lang="de-DE" dirty="0"/>
              <a:t>Domänenmodell</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5</a:t>
            </a:fld>
            <a:endParaRPr lang="de-DE"/>
          </a:p>
        </p:txBody>
      </p:sp>
      <p:pic>
        <p:nvPicPr>
          <p:cNvPr id="6" name="Grafik 5" descr="Ein Bild, das Text, Diagramm, Plan, technische Zeichnung enthält.&#10;&#10;Automatisch generierte Beschreibung">
            <a:extLst>
              <a:ext uri="{FF2B5EF4-FFF2-40B4-BE49-F238E27FC236}">
                <a16:creationId xmlns:a16="http://schemas.microsoft.com/office/drawing/2014/main" id="{C16E264C-6BE8-A7DD-749D-980DFDB93A33}"/>
              </a:ext>
            </a:extLst>
          </p:cNvPr>
          <p:cNvPicPr>
            <a:picLocks noChangeAspect="1"/>
          </p:cNvPicPr>
          <p:nvPr/>
        </p:nvPicPr>
        <p:blipFill rotWithShape="1">
          <a:blip r:embed="rId3">
            <a:extLst>
              <a:ext uri="{28A0092B-C50C-407E-A947-70E740481C1C}">
                <a14:useLocalDpi xmlns:a14="http://schemas.microsoft.com/office/drawing/2010/main" val="0"/>
              </a:ext>
            </a:extLst>
          </a:blip>
          <a:srcRect t="1990" r="2141" b="1990"/>
          <a:stretch/>
        </p:blipFill>
        <p:spPr>
          <a:xfrm>
            <a:off x="5479209" y="136524"/>
            <a:ext cx="4066235" cy="6584951"/>
          </a:xfrm>
          <a:prstGeom prst="rect">
            <a:avLst/>
          </a:prstGeom>
        </p:spPr>
      </p:pic>
    </p:spTree>
    <p:extLst>
      <p:ext uri="{BB962C8B-B14F-4D97-AF65-F5344CB8AC3E}">
        <p14:creationId xmlns:p14="http://schemas.microsoft.com/office/powerpoint/2010/main" val="1185196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Stakeholder</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6</a:t>
            </a:fld>
            <a:endParaRPr lang="de-DE"/>
          </a:p>
        </p:txBody>
      </p:sp>
      <p:graphicFrame>
        <p:nvGraphicFramePr>
          <p:cNvPr id="8" name="Tabelle 7">
            <a:extLst>
              <a:ext uri="{FF2B5EF4-FFF2-40B4-BE49-F238E27FC236}">
                <a16:creationId xmlns:a16="http://schemas.microsoft.com/office/drawing/2014/main" id="{7547CC50-6B3B-9326-81E5-8990994E5467}"/>
              </a:ext>
            </a:extLst>
          </p:cNvPr>
          <p:cNvGraphicFramePr>
            <a:graphicFrameLocks noGrp="1"/>
          </p:cNvGraphicFramePr>
          <p:nvPr>
            <p:extLst>
              <p:ext uri="{D42A27DB-BD31-4B8C-83A1-F6EECF244321}">
                <p14:modId xmlns:p14="http://schemas.microsoft.com/office/powerpoint/2010/main" val="2011376080"/>
              </p:ext>
            </p:extLst>
          </p:nvPr>
        </p:nvGraphicFramePr>
        <p:xfrm>
          <a:off x="4460488" y="295352"/>
          <a:ext cx="7412425" cy="6090954"/>
        </p:xfrm>
        <a:graphic>
          <a:graphicData uri="http://schemas.openxmlformats.org/drawingml/2006/table">
            <a:tbl>
              <a:tblPr firstRow="1" firstCol="1" bandRow="1">
                <a:tableStyleId>{5C22544A-7EE6-4342-B048-85BDC9FD1C3A}</a:tableStyleId>
              </a:tblPr>
              <a:tblGrid>
                <a:gridCol w="1972006">
                  <a:extLst>
                    <a:ext uri="{9D8B030D-6E8A-4147-A177-3AD203B41FA5}">
                      <a16:colId xmlns:a16="http://schemas.microsoft.com/office/drawing/2014/main" val="1995610672"/>
                    </a:ext>
                  </a:extLst>
                </a:gridCol>
                <a:gridCol w="1126679">
                  <a:extLst>
                    <a:ext uri="{9D8B030D-6E8A-4147-A177-3AD203B41FA5}">
                      <a16:colId xmlns:a16="http://schemas.microsoft.com/office/drawing/2014/main" val="3248231998"/>
                    </a:ext>
                  </a:extLst>
                </a:gridCol>
                <a:gridCol w="662994">
                  <a:extLst>
                    <a:ext uri="{9D8B030D-6E8A-4147-A177-3AD203B41FA5}">
                      <a16:colId xmlns:a16="http://schemas.microsoft.com/office/drawing/2014/main" val="430161818"/>
                    </a:ext>
                  </a:extLst>
                </a:gridCol>
                <a:gridCol w="3650746">
                  <a:extLst>
                    <a:ext uri="{9D8B030D-6E8A-4147-A177-3AD203B41FA5}">
                      <a16:colId xmlns:a16="http://schemas.microsoft.com/office/drawing/2014/main" val="1751012161"/>
                    </a:ext>
                  </a:extLst>
                </a:gridCol>
              </a:tblGrid>
              <a:tr h="429394">
                <a:tc>
                  <a:txBody>
                    <a:bodyPr/>
                    <a:lstStyle/>
                    <a:p>
                      <a:pPr>
                        <a:lnSpc>
                          <a:spcPct val="107000"/>
                        </a:lnSpc>
                        <a:spcAft>
                          <a:spcPts val="800"/>
                        </a:spcAft>
                      </a:pPr>
                      <a:r>
                        <a:rPr lang="de-DE" sz="1400" kern="0">
                          <a:effectLst/>
                        </a:rPr>
                        <a:t>Bezeichnung</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Bezug zum System</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dirty="0">
                          <a:effectLst/>
                        </a:rPr>
                        <a:t>Objekt-bereich</a:t>
                      </a:r>
                      <a:endParaRPr lang="de-DE" sz="1200" kern="100" dirty="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dirty="0">
                          <a:effectLst/>
                        </a:rPr>
                        <a:t>Erfordernis/ Erwartung</a:t>
                      </a:r>
                      <a:endParaRPr lang="de-DE" sz="1200" kern="100" dirty="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extLst>
                  <a:ext uri="{0D108BD9-81ED-4DB2-BD59-A6C34878D82A}">
                    <a16:rowId xmlns:a16="http://schemas.microsoft.com/office/drawing/2014/main" val="2269884155"/>
                  </a:ext>
                </a:extLst>
              </a:tr>
              <a:tr h="264273">
                <a:tc>
                  <a:txBody>
                    <a:bodyPr/>
                    <a:lstStyle/>
                    <a:p>
                      <a:pPr>
                        <a:lnSpc>
                          <a:spcPct val="107000"/>
                        </a:lnSpc>
                        <a:spcAft>
                          <a:spcPts val="800"/>
                        </a:spcAft>
                      </a:pPr>
                      <a:r>
                        <a:rPr lang="de-DE" sz="1400" kern="0">
                          <a:solidFill>
                            <a:sysClr val="windowText" lastClr="000000"/>
                          </a:solidFill>
                          <a:effectLst/>
                        </a:rPr>
                        <a:t>Einzelpersonen </a:t>
                      </a:r>
                      <a:endParaRPr lang="de-DE" sz="1200" kern="10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solidFill>
                      <a:srgbClr val="66DED6"/>
                    </a:solidFill>
                  </a:tcPr>
                </a:tc>
                <a:tc>
                  <a:txBody>
                    <a:bodyPr/>
                    <a:lstStyle/>
                    <a:p>
                      <a:pPr>
                        <a:lnSpc>
                          <a:spcPct val="107000"/>
                        </a:lnSpc>
                        <a:spcAft>
                          <a:spcPts val="800"/>
                        </a:spcAft>
                      </a:pPr>
                      <a:r>
                        <a:rPr lang="de-DE" sz="1400" kern="0">
                          <a:effectLst/>
                        </a:rPr>
                        <a:t>Anspruch</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System</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Lebensmittel effizient verwalten </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extLst>
                  <a:ext uri="{0D108BD9-81ED-4DB2-BD59-A6C34878D82A}">
                    <a16:rowId xmlns:a16="http://schemas.microsoft.com/office/drawing/2014/main" val="508382411"/>
                  </a:ext>
                </a:extLst>
              </a:tr>
              <a:tr h="347937">
                <a:tc>
                  <a:txBody>
                    <a:bodyPr/>
                    <a:lstStyle/>
                    <a:p>
                      <a:pPr>
                        <a:lnSpc>
                          <a:spcPct val="107000"/>
                        </a:lnSpc>
                        <a:spcAft>
                          <a:spcPts val="800"/>
                        </a:spcAft>
                      </a:pPr>
                      <a:r>
                        <a:rPr lang="de-DE" sz="1400" kern="0">
                          <a:solidFill>
                            <a:sysClr val="windowText" lastClr="000000"/>
                          </a:solidFill>
                          <a:effectLst/>
                        </a:rPr>
                        <a:t>Familien</a:t>
                      </a:r>
                      <a:endParaRPr lang="de-DE" sz="1200" kern="10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solidFill>
                      <a:srgbClr val="66DED6"/>
                    </a:solidFill>
                  </a:tcPr>
                </a:tc>
                <a:tc>
                  <a:txBody>
                    <a:bodyPr/>
                    <a:lstStyle/>
                    <a:p>
                      <a:pPr>
                        <a:lnSpc>
                          <a:spcPct val="107000"/>
                        </a:lnSpc>
                        <a:spcAft>
                          <a:spcPts val="800"/>
                        </a:spcAft>
                      </a:pPr>
                      <a:r>
                        <a:rPr lang="de-DE" sz="1400" kern="0">
                          <a:effectLst/>
                        </a:rPr>
                        <a:t>Anspruch</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System</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Zeitgenaue Lebensmittelverwaltung</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extLst>
                  <a:ext uri="{0D108BD9-81ED-4DB2-BD59-A6C34878D82A}">
                    <a16:rowId xmlns:a16="http://schemas.microsoft.com/office/drawing/2014/main" val="3838950307"/>
                  </a:ext>
                </a:extLst>
              </a:tr>
              <a:tr h="429394">
                <a:tc>
                  <a:txBody>
                    <a:bodyPr/>
                    <a:lstStyle/>
                    <a:p>
                      <a:pPr>
                        <a:lnSpc>
                          <a:spcPct val="107000"/>
                        </a:lnSpc>
                        <a:spcAft>
                          <a:spcPts val="800"/>
                        </a:spcAft>
                      </a:pPr>
                      <a:r>
                        <a:rPr lang="de-DE" sz="1400" kern="0" dirty="0">
                          <a:solidFill>
                            <a:sysClr val="windowText" lastClr="000000"/>
                          </a:solidFill>
                          <a:effectLst/>
                        </a:rPr>
                        <a:t>Bewohner einer Wohngemeinschaft </a:t>
                      </a:r>
                      <a:endParaRPr lang="de-DE" sz="1200" kern="100" dirty="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solidFill>
                      <a:srgbClr val="66DED6"/>
                    </a:solidFill>
                  </a:tcPr>
                </a:tc>
                <a:tc>
                  <a:txBody>
                    <a:bodyPr/>
                    <a:lstStyle/>
                    <a:p>
                      <a:pPr>
                        <a:lnSpc>
                          <a:spcPct val="107000"/>
                        </a:lnSpc>
                        <a:spcAft>
                          <a:spcPts val="800"/>
                        </a:spcAft>
                      </a:pPr>
                      <a:r>
                        <a:rPr lang="de-DE" sz="1400" kern="0">
                          <a:effectLst/>
                        </a:rPr>
                        <a:t>Anspruch</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dirty="0">
                          <a:effectLst/>
                        </a:rPr>
                        <a:t>System</a:t>
                      </a:r>
                      <a:endParaRPr lang="de-DE" sz="1200" kern="100" dirty="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Getrenntes Verwalten von Lebensmitteln  </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extLst>
                  <a:ext uri="{0D108BD9-81ED-4DB2-BD59-A6C34878D82A}">
                    <a16:rowId xmlns:a16="http://schemas.microsoft.com/office/drawing/2014/main" val="2063147949"/>
                  </a:ext>
                </a:extLst>
              </a:tr>
              <a:tr h="347937">
                <a:tc>
                  <a:txBody>
                    <a:bodyPr/>
                    <a:lstStyle/>
                    <a:p>
                      <a:pPr>
                        <a:lnSpc>
                          <a:spcPct val="107000"/>
                        </a:lnSpc>
                        <a:spcAft>
                          <a:spcPts val="800"/>
                        </a:spcAft>
                      </a:pPr>
                      <a:r>
                        <a:rPr lang="de-DE" sz="1400" kern="0">
                          <a:solidFill>
                            <a:sysClr val="windowText" lastClr="000000"/>
                          </a:solidFill>
                          <a:effectLst/>
                        </a:rPr>
                        <a:t>Koch-Communitys</a:t>
                      </a:r>
                      <a:endParaRPr lang="de-DE" sz="1200" kern="10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solidFill>
                      <a:srgbClr val="00B0F0"/>
                    </a:solidFill>
                  </a:tcPr>
                </a:tc>
                <a:tc>
                  <a:txBody>
                    <a:bodyPr/>
                    <a:lstStyle/>
                    <a:p>
                      <a:pPr>
                        <a:lnSpc>
                          <a:spcPct val="107000"/>
                        </a:lnSpc>
                        <a:spcAft>
                          <a:spcPts val="800"/>
                        </a:spcAft>
                      </a:pPr>
                      <a:r>
                        <a:rPr lang="de-DE" sz="1400" kern="0" dirty="0">
                          <a:effectLst/>
                        </a:rPr>
                        <a:t>Anspruch</a:t>
                      </a:r>
                      <a:endParaRPr lang="de-DE" sz="1200" kern="100" dirty="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System</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Gemeinsames Verwalten der Lebensmittel</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extLst>
                  <a:ext uri="{0D108BD9-81ED-4DB2-BD59-A6C34878D82A}">
                    <a16:rowId xmlns:a16="http://schemas.microsoft.com/office/drawing/2014/main" val="3498560820"/>
                  </a:ext>
                </a:extLst>
              </a:tr>
              <a:tr h="526679">
                <a:tc>
                  <a:txBody>
                    <a:bodyPr/>
                    <a:lstStyle/>
                    <a:p>
                      <a:pPr>
                        <a:lnSpc>
                          <a:spcPct val="107000"/>
                        </a:lnSpc>
                        <a:spcAft>
                          <a:spcPts val="800"/>
                        </a:spcAft>
                      </a:pPr>
                      <a:r>
                        <a:rPr lang="de-DE" sz="1400" kern="0" dirty="0">
                          <a:solidFill>
                            <a:sysClr val="windowText" lastClr="000000"/>
                          </a:solidFill>
                          <a:effectLst/>
                        </a:rPr>
                        <a:t>Lebensmittel- und Kochblogs</a:t>
                      </a:r>
                      <a:endParaRPr lang="de-DE" sz="1200" kern="100" dirty="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solidFill>
                      <a:srgbClr val="00B0F0"/>
                    </a:solidFill>
                  </a:tcPr>
                </a:tc>
                <a:tc>
                  <a:txBody>
                    <a:bodyPr/>
                    <a:lstStyle/>
                    <a:p>
                      <a:pPr>
                        <a:lnSpc>
                          <a:spcPct val="107000"/>
                        </a:lnSpc>
                        <a:spcAft>
                          <a:spcPts val="800"/>
                        </a:spcAft>
                      </a:pPr>
                      <a:r>
                        <a:rPr lang="de-DE" sz="1400" kern="0">
                          <a:effectLst/>
                        </a:rPr>
                        <a:t>Anspruch</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System</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Leser dazu einzuladen, ihre Lebensmittel effektiv zu verwalten </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extLst>
                  <a:ext uri="{0D108BD9-81ED-4DB2-BD59-A6C34878D82A}">
                    <a16:rowId xmlns:a16="http://schemas.microsoft.com/office/drawing/2014/main" val="2069190767"/>
                  </a:ext>
                </a:extLst>
              </a:tr>
              <a:tr h="1062901">
                <a:tc>
                  <a:txBody>
                    <a:bodyPr/>
                    <a:lstStyle/>
                    <a:p>
                      <a:pPr>
                        <a:lnSpc>
                          <a:spcPct val="107000"/>
                        </a:lnSpc>
                        <a:spcAft>
                          <a:spcPts val="800"/>
                        </a:spcAft>
                      </a:pPr>
                      <a:r>
                        <a:rPr lang="de-DE" sz="1400" kern="0" dirty="0">
                          <a:solidFill>
                            <a:sysClr val="windowText" lastClr="000000"/>
                          </a:solidFill>
                          <a:effectLst/>
                        </a:rPr>
                        <a:t>Lebensmittelhersteller und -händler</a:t>
                      </a:r>
                      <a:endParaRPr lang="de-DE" sz="1200" kern="100" dirty="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solidFill>
                      <a:srgbClr val="E8E8E8"/>
                    </a:solidFill>
                  </a:tcPr>
                </a:tc>
                <a:tc>
                  <a:txBody>
                    <a:bodyPr/>
                    <a:lstStyle/>
                    <a:p>
                      <a:pPr>
                        <a:lnSpc>
                          <a:spcPct val="107000"/>
                        </a:lnSpc>
                        <a:spcAft>
                          <a:spcPts val="800"/>
                        </a:spcAft>
                      </a:pPr>
                      <a:r>
                        <a:rPr lang="de-DE" sz="1400" kern="0">
                          <a:effectLst/>
                        </a:rPr>
                        <a:t>Interesse</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System</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dirty="0">
                          <a:effectLst/>
                        </a:rPr>
                        <a:t>Benutzern Produktinformationen und Sonderangebote bereitzustellen. Dies könnte dazu beitragen, Verkäufe und Marketingmöglichkeiten zu steigern</a:t>
                      </a:r>
                      <a:endParaRPr lang="de-DE" sz="1200" kern="100" dirty="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extLst>
                  <a:ext uri="{0D108BD9-81ED-4DB2-BD59-A6C34878D82A}">
                    <a16:rowId xmlns:a16="http://schemas.microsoft.com/office/drawing/2014/main" val="251494447"/>
                  </a:ext>
                </a:extLst>
              </a:tr>
              <a:tr h="526679">
                <a:tc>
                  <a:txBody>
                    <a:bodyPr/>
                    <a:lstStyle/>
                    <a:p>
                      <a:pPr>
                        <a:lnSpc>
                          <a:spcPct val="107000"/>
                        </a:lnSpc>
                        <a:spcAft>
                          <a:spcPts val="800"/>
                        </a:spcAft>
                      </a:pPr>
                      <a:r>
                        <a:rPr lang="de-DE" sz="1400" kern="0">
                          <a:solidFill>
                            <a:sysClr val="windowText" lastClr="000000"/>
                          </a:solidFill>
                          <a:effectLst/>
                        </a:rPr>
                        <a:t>Gesundheits- und Ernährungsexperten</a:t>
                      </a:r>
                      <a:endParaRPr lang="de-DE" sz="1200" kern="10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solidFill>
                      <a:srgbClr val="E8E8E8"/>
                    </a:solidFill>
                  </a:tcPr>
                </a:tc>
                <a:tc>
                  <a:txBody>
                    <a:bodyPr/>
                    <a:lstStyle/>
                    <a:p>
                      <a:pPr>
                        <a:lnSpc>
                          <a:spcPct val="107000"/>
                        </a:lnSpc>
                        <a:spcAft>
                          <a:spcPts val="800"/>
                        </a:spcAft>
                      </a:pPr>
                      <a:r>
                        <a:rPr lang="de-DE" sz="1400" kern="0">
                          <a:effectLst/>
                        </a:rPr>
                        <a:t>Anspruch</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dirty="0">
                          <a:effectLst/>
                        </a:rPr>
                        <a:t>System</a:t>
                      </a:r>
                      <a:endParaRPr lang="de-DE" sz="1200" kern="100" dirty="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Gesunde Rezepte und Ernährungsempfehlungen bereitzustellen</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extLst>
                  <a:ext uri="{0D108BD9-81ED-4DB2-BD59-A6C34878D82A}">
                    <a16:rowId xmlns:a16="http://schemas.microsoft.com/office/drawing/2014/main" val="1511714387"/>
                  </a:ext>
                </a:extLst>
              </a:tr>
              <a:tr h="1062901">
                <a:tc>
                  <a:txBody>
                    <a:bodyPr/>
                    <a:lstStyle/>
                    <a:p>
                      <a:pPr>
                        <a:lnSpc>
                          <a:spcPct val="107000"/>
                        </a:lnSpc>
                        <a:spcAft>
                          <a:spcPts val="800"/>
                        </a:spcAft>
                      </a:pPr>
                      <a:r>
                        <a:rPr lang="de-DE" sz="1400" kern="0">
                          <a:solidFill>
                            <a:sysClr val="windowText" lastClr="000000"/>
                          </a:solidFill>
                          <a:effectLst/>
                        </a:rPr>
                        <a:t>Technologieanbieter</a:t>
                      </a:r>
                      <a:endParaRPr lang="de-DE" sz="1200" kern="10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solidFill>
                      <a:srgbClr val="E8E8E8"/>
                    </a:solidFill>
                  </a:tcPr>
                </a:tc>
                <a:tc>
                  <a:txBody>
                    <a:bodyPr/>
                    <a:lstStyle/>
                    <a:p>
                      <a:pPr>
                        <a:lnSpc>
                          <a:spcPct val="107000"/>
                        </a:lnSpc>
                        <a:spcAft>
                          <a:spcPts val="800"/>
                        </a:spcAft>
                      </a:pPr>
                      <a:r>
                        <a:rPr lang="de-DE" sz="1400" kern="0">
                          <a:effectLst/>
                        </a:rPr>
                        <a:t>Interesse</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dirty="0">
                          <a:effectLst/>
                        </a:rPr>
                        <a:t>System</a:t>
                      </a:r>
                      <a:endParaRPr lang="de-DE" sz="1200" kern="100" dirty="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Unternehmen, die Technologien für Lebensmittelerkennung und -verfolgung entwickeln, könnten von der Integration ihrer Lösungen in die Anwendung profitieren</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extLst>
                  <a:ext uri="{0D108BD9-81ED-4DB2-BD59-A6C34878D82A}">
                    <a16:rowId xmlns:a16="http://schemas.microsoft.com/office/drawing/2014/main" val="2584112214"/>
                  </a:ext>
                </a:extLst>
              </a:tr>
              <a:tr h="1062901">
                <a:tc>
                  <a:txBody>
                    <a:bodyPr/>
                    <a:lstStyle/>
                    <a:p>
                      <a:pPr>
                        <a:lnSpc>
                          <a:spcPct val="107000"/>
                        </a:lnSpc>
                        <a:spcAft>
                          <a:spcPts val="800"/>
                        </a:spcAft>
                      </a:pPr>
                      <a:r>
                        <a:rPr lang="de-DE" sz="1400" kern="0" dirty="0">
                          <a:solidFill>
                            <a:sysClr val="windowText" lastClr="000000"/>
                          </a:solidFill>
                          <a:effectLst/>
                        </a:rPr>
                        <a:t>Einzelhandelsgeschäfte</a:t>
                      </a:r>
                      <a:endParaRPr lang="de-DE" sz="1200" kern="100" dirty="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solidFill>
                      <a:srgbClr val="E8E8E8"/>
                    </a:solidFill>
                  </a:tcPr>
                </a:tc>
                <a:tc>
                  <a:txBody>
                    <a:bodyPr/>
                    <a:lstStyle/>
                    <a:p>
                      <a:pPr>
                        <a:lnSpc>
                          <a:spcPct val="107000"/>
                        </a:lnSpc>
                        <a:spcAft>
                          <a:spcPts val="800"/>
                        </a:spcAft>
                      </a:pPr>
                      <a:r>
                        <a:rPr lang="de-DE" sz="1400" kern="0">
                          <a:effectLst/>
                        </a:rPr>
                        <a:t>Anspruch</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a:effectLst/>
                        </a:rPr>
                        <a:t>System</a:t>
                      </a:r>
                      <a:endParaRPr lang="de-DE" sz="1200" kern="10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tc>
                  <a:txBody>
                    <a:bodyPr/>
                    <a:lstStyle/>
                    <a:p>
                      <a:pPr>
                        <a:lnSpc>
                          <a:spcPct val="107000"/>
                        </a:lnSpc>
                        <a:spcAft>
                          <a:spcPts val="800"/>
                        </a:spcAft>
                      </a:pPr>
                      <a:r>
                        <a:rPr lang="de-DE" sz="1400" kern="0" dirty="0">
                          <a:effectLst/>
                        </a:rPr>
                        <a:t>Benutzern ermöglichen, Einkaufslisten direkt in ihren Geschäften zu erstellen, basierend auf den in der Anwendung verfügbaren Rezepten und Zutaten</a:t>
                      </a:r>
                      <a:endParaRPr lang="de-DE" sz="1200" kern="100" dirty="0">
                        <a:effectLst/>
                        <a:latin typeface="Verdana" panose="020B0604030504040204" pitchFamily="34" charset="0"/>
                        <a:ea typeface="Calibri" panose="020F0502020204030204" pitchFamily="34" charset="0"/>
                        <a:cs typeface="Times New Roman" panose="02020603050405020304" pitchFamily="18" charset="0"/>
                      </a:endParaRPr>
                    </a:p>
                  </a:txBody>
                  <a:tcPr marL="42067" marR="42067" marT="0" marB="0" anchor="ctr"/>
                </a:tc>
                <a:extLst>
                  <a:ext uri="{0D108BD9-81ED-4DB2-BD59-A6C34878D82A}">
                    <a16:rowId xmlns:a16="http://schemas.microsoft.com/office/drawing/2014/main" val="127466318"/>
                  </a:ext>
                </a:extLst>
              </a:tr>
            </a:tbl>
          </a:graphicData>
        </a:graphic>
      </p:graphicFrame>
      <p:graphicFrame>
        <p:nvGraphicFramePr>
          <p:cNvPr id="9" name="Tabelle 8">
            <a:extLst>
              <a:ext uri="{FF2B5EF4-FFF2-40B4-BE49-F238E27FC236}">
                <a16:creationId xmlns:a16="http://schemas.microsoft.com/office/drawing/2014/main" id="{5DC644CD-DFE7-69FE-C385-B805835ADA33}"/>
              </a:ext>
            </a:extLst>
          </p:cNvPr>
          <p:cNvGraphicFramePr>
            <a:graphicFrameLocks noGrp="1"/>
          </p:cNvGraphicFramePr>
          <p:nvPr>
            <p:extLst>
              <p:ext uri="{D42A27DB-BD31-4B8C-83A1-F6EECF244321}">
                <p14:modId xmlns:p14="http://schemas.microsoft.com/office/powerpoint/2010/main" val="4191374770"/>
              </p:ext>
            </p:extLst>
          </p:nvPr>
        </p:nvGraphicFramePr>
        <p:xfrm>
          <a:off x="2455236" y="5060744"/>
          <a:ext cx="1753885" cy="1325562"/>
        </p:xfrm>
        <a:graphic>
          <a:graphicData uri="http://schemas.openxmlformats.org/drawingml/2006/table">
            <a:tbl>
              <a:tblPr firstRow="1" firstCol="1" bandRow="1">
                <a:tableStyleId>{5C22544A-7EE6-4342-B048-85BDC9FD1C3A}</a:tableStyleId>
              </a:tblPr>
              <a:tblGrid>
                <a:gridCol w="1753885">
                  <a:extLst>
                    <a:ext uri="{9D8B030D-6E8A-4147-A177-3AD203B41FA5}">
                      <a16:colId xmlns:a16="http://schemas.microsoft.com/office/drawing/2014/main" val="2660369908"/>
                    </a:ext>
                  </a:extLst>
                </a:gridCol>
              </a:tblGrid>
              <a:tr h="409704">
                <a:tc>
                  <a:txBody>
                    <a:bodyPr/>
                    <a:lstStyle/>
                    <a:p>
                      <a:pPr algn="ctr">
                        <a:lnSpc>
                          <a:spcPct val="107000"/>
                        </a:lnSpc>
                        <a:spcAft>
                          <a:spcPts val="800"/>
                        </a:spcAft>
                      </a:pPr>
                      <a:r>
                        <a:rPr lang="de-DE" sz="1200" kern="100" dirty="0">
                          <a:solidFill>
                            <a:sysClr val="windowText" lastClr="000000"/>
                          </a:solidFill>
                          <a:effectLst/>
                        </a:rPr>
                        <a:t>Primäre Stakeholder</a:t>
                      </a:r>
                      <a:endParaRPr lang="de-DE" sz="1200" kern="100" dirty="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nchor="ctr">
                    <a:solidFill>
                      <a:srgbClr val="66DED6"/>
                    </a:solidFill>
                  </a:tcPr>
                </a:tc>
                <a:extLst>
                  <a:ext uri="{0D108BD9-81ED-4DB2-BD59-A6C34878D82A}">
                    <a16:rowId xmlns:a16="http://schemas.microsoft.com/office/drawing/2014/main" val="2346155086"/>
                  </a:ext>
                </a:extLst>
              </a:tr>
              <a:tr h="506154">
                <a:tc>
                  <a:txBody>
                    <a:bodyPr/>
                    <a:lstStyle/>
                    <a:p>
                      <a:pPr algn="ctr">
                        <a:lnSpc>
                          <a:spcPct val="107000"/>
                        </a:lnSpc>
                        <a:spcAft>
                          <a:spcPts val="800"/>
                        </a:spcAft>
                      </a:pPr>
                      <a:r>
                        <a:rPr lang="de-DE" sz="1200" kern="100" dirty="0">
                          <a:solidFill>
                            <a:sysClr val="windowText" lastClr="000000"/>
                          </a:solidFill>
                          <a:effectLst/>
                        </a:rPr>
                        <a:t>Sekundäre Stakeholder</a:t>
                      </a:r>
                      <a:endParaRPr lang="de-DE" sz="1200" kern="100" dirty="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nchor="ctr">
                    <a:solidFill>
                      <a:srgbClr val="00B0F0"/>
                    </a:solidFill>
                  </a:tcPr>
                </a:tc>
                <a:extLst>
                  <a:ext uri="{0D108BD9-81ED-4DB2-BD59-A6C34878D82A}">
                    <a16:rowId xmlns:a16="http://schemas.microsoft.com/office/drawing/2014/main" val="608367842"/>
                  </a:ext>
                </a:extLst>
              </a:tr>
              <a:tr h="409704">
                <a:tc>
                  <a:txBody>
                    <a:bodyPr/>
                    <a:lstStyle/>
                    <a:p>
                      <a:pPr algn="ctr">
                        <a:lnSpc>
                          <a:spcPct val="107000"/>
                        </a:lnSpc>
                        <a:spcAft>
                          <a:spcPts val="800"/>
                        </a:spcAft>
                      </a:pPr>
                      <a:r>
                        <a:rPr lang="de-DE" sz="1200" kern="100" dirty="0">
                          <a:solidFill>
                            <a:sysClr val="windowText" lastClr="000000"/>
                          </a:solidFill>
                          <a:effectLst/>
                        </a:rPr>
                        <a:t>Tertiäre Stakeholder</a:t>
                      </a:r>
                      <a:endParaRPr lang="de-DE" sz="1200" kern="100" dirty="0">
                        <a:solidFill>
                          <a:sysClr val="windowText" lastClr="000000"/>
                        </a:solidFill>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nchor="ctr">
                    <a:solidFill>
                      <a:srgbClr val="E8E8E8"/>
                    </a:solidFill>
                  </a:tcPr>
                </a:tc>
                <a:extLst>
                  <a:ext uri="{0D108BD9-81ED-4DB2-BD59-A6C34878D82A}">
                    <a16:rowId xmlns:a16="http://schemas.microsoft.com/office/drawing/2014/main" val="3819591144"/>
                  </a:ext>
                </a:extLst>
              </a:tr>
            </a:tbl>
          </a:graphicData>
        </a:graphic>
      </p:graphicFrame>
    </p:spTree>
    <p:extLst>
      <p:ext uri="{BB962C8B-B14F-4D97-AF65-F5344CB8AC3E}">
        <p14:creationId xmlns:p14="http://schemas.microsoft.com/office/powerpoint/2010/main" val="1441070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Persona</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22.01.2024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7</a:t>
            </a:fld>
            <a:endParaRPr lang="de-DE"/>
          </a:p>
        </p:txBody>
      </p:sp>
      <p:pic>
        <p:nvPicPr>
          <p:cNvPr id="5" name="Grafik 4">
            <a:extLst>
              <a:ext uri="{FF2B5EF4-FFF2-40B4-BE49-F238E27FC236}">
                <a16:creationId xmlns:a16="http://schemas.microsoft.com/office/drawing/2014/main" id="{E1669D64-7F15-70CE-4514-D8EAA7C6AB7D}"/>
              </a:ext>
            </a:extLst>
          </p:cNvPr>
          <p:cNvPicPr>
            <a:picLocks noChangeAspect="1"/>
          </p:cNvPicPr>
          <p:nvPr/>
        </p:nvPicPr>
        <p:blipFill>
          <a:blip r:embed="rId3"/>
          <a:stretch>
            <a:fillRect/>
          </a:stretch>
        </p:blipFill>
        <p:spPr>
          <a:xfrm>
            <a:off x="1355515" y="3666170"/>
            <a:ext cx="4558964" cy="2690180"/>
          </a:xfrm>
          <a:prstGeom prst="rect">
            <a:avLst/>
          </a:prstGeom>
        </p:spPr>
      </p:pic>
      <p:pic>
        <p:nvPicPr>
          <p:cNvPr id="6" name="Grafik 5">
            <a:extLst>
              <a:ext uri="{FF2B5EF4-FFF2-40B4-BE49-F238E27FC236}">
                <a16:creationId xmlns:a16="http://schemas.microsoft.com/office/drawing/2014/main" id="{4EFEC71C-F63D-A962-CA50-1F51047818FF}"/>
              </a:ext>
            </a:extLst>
          </p:cNvPr>
          <p:cNvPicPr>
            <a:picLocks noChangeAspect="1"/>
          </p:cNvPicPr>
          <p:nvPr/>
        </p:nvPicPr>
        <p:blipFill>
          <a:blip r:embed="rId4"/>
          <a:stretch>
            <a:fillRect/>
          </a:stretch>
        </p:blipFill>
        <p:spPr>
          <a:xfrm>
            <a:off x="1355515" y="1341655"/>
            <a:ext cx="4558964" cy="2324515"/>
          </a:xfrm>
          <a:prstGeom prst="rect">
            <a:avLst/>
          </a:prstGeom>
        </p:spPr>
      </p:pic>
      <p:pic>
        <p:nvPicPr>
          <p:cNvPr id="7" name="Grafik 6">
            <a:extLst>
              <a:ext uri="{FF2B5EF4-FFF2-40B4-BE49-F238E27FC236}">
                <a16:creationId xmlns:a16="http://schemas.microsoft.com/office/drawing/2014/main" id="{9906212B-28C6-4FE9-0CEB-DED5BA753178}"/>
              </a:ext>
            </a:extLst>
          </p:cNvPr>
          <p:cNvPicPr>
            <a:picLocks noChangeAspect="1"/>
          </p:cNvPicPr>
          <p:nvPr/>
        </p:nvPicPr>
        <p:blipFill>
          <a:blip r:embed="rId5"/>
          <a:stretch>
            <a:fillRect/>
          </a:stretch>
        </p:blipFill>
        <p:spPr>
          <a:xfrm>
            <a:off x="5914479" y="2347859"/>
            <a:ext cx="4922006" cy="2636622"/>
          </a:xfrm>
          <a:prstGeom prst="rect">
            <a:avLst/>
          </a:prstGeom>
        </p:spPr>
      </p:pic>
    </p:spTree>
    <p:extLst>
      <p:ext uri="{BB962C8B-B14F-4D97-AF65-F5344CB8AC3E}">
        <p14:creationId xmlns:p14="http://schemas.microsoft.com/office/powerpoint/2010/main" val="2651362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Task Szenario </a:t>
            </a:r>
          </a:p>
        </p:txBody>
      </p:sp>
      <p:sp>
        <p:nvSpPr>
          <p:cNvPr id="5" name="Inhaltsplatzhalter 4">
            <a:extLst>
              <a:ext uri="{FF2B5EF4-FFF2-40B4-BE49-F238E27FC236}">
                <a16:creationId xmlns:a16="http://schemas.microsoft.com/office/drawing/2014/main" id="{2197ED40-D400-A9DF-2FE4-0CE1FF12C595}"/>
              </a:ext>
            </a:extLst>
          </p:cNvPr>
          <p:cNvSpPr>
            <a:spLocks noGrp="1"/>
          </p:cNvSpPr>
          <p:nvPr>
            <p:ph idx="1"/>
          </p:nvPr>
        </p:nvSpPr>
        <p:spPr/>
        <p:txBody>
          <a:bodyPr/>
          <a:lstStyle/>
          <a:p>
            <a:pPr marL="0" indent="0">
              <a:lnSpc>
                <a:spcPct val="150000"/>
              </a:lnSpc>
              <a:buNone/>
            </a:pPr>
            <a:r>
              <a:rPr lang="de-DE" sz="1800" b="0" i="0" u="none" strike="noStrike" baseline="0" dirty="0">
                <a:solidFill>
                  <a:srgbClr val="E8E8E8"/>
                </a:solidFill>
                <a:latin typeface="Verdana" panose="020B0604030504040204" pitchFamily="34" charset="0"/>
              </a:rPr>
              <a:t>Maria plant einen Lebensmitteleinkauf für ein neues Rezept, welches sie ausprobieren möchte. Sie ist sich jedoch unsicher über den aktuellen Inhalt ihres Kühlschranks. Ohne genaue Informationen darüber, welche Lebensmittel bereits vorhanden sind, besteht die Gefahr, dass sie unnötigerweise Produkte doppelt kauft. Nach dem Einkauf stellt sie fest, dass sie einige Artikel bereits zu Hause hat, andere wichtige Produkte für das Rezept jedoch vergessen hat. Sie muss daher Zeit und Ressourcen verschwenden, um aufgrund der fehlenden Produkte erneut </a:t>
            </a:r>
            <a:r>
              <a:rPr lang="de-DE" sz="1800" dirty="0">
                <a:solidFill>
                  <a:srgbClr val="E8E8E8"/>
                </a:solidFill>
                <a:latin typeface="Verdana" panose="020B0604030504040204" pitchFamily="34" charset="0"/>
              </a:rPr>
              <a:t>e</a:t>
            </a:r>
            <a:r>
              <a:rPr lang="de-DE" sz="1800" b="0" i="0" u="none" strike="noStrike" baseline="0" dirty="0">
                <a:solidFill>
                  <a:srgbClr val="E8E8E8"/>
                </a:solidFill>
                <a:latin typeface="Verdana" panose="020B0604030504040204" pitchFamily="34" charset="0"/>
              </a:rPr>
              <a:t>inkaufen zu gehen und um doppelt gekaufte Produkte zu verbrauchen bevor diese verderben. 	</a:t>
            </a:r>
          </a:p>
          <a:p>
            <a:pPr>
              <a:lnSpc>
                <a:spcPct val="150000"/>
              </a:lnSpc>
            </a:pPr>
            <a:endParaRPr lang="de-DE" dirty="0">
              <a:solidFill>
                <a:srgbClr val="E8E8E8"/>
              </a:solidFill>
            </a:endParaRP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22.01.2024</a:t>
            </a:r>
            <a:endParaRPr lang="de-DE" dirty="0"/>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8</a:t>
            </a:fld>
            <a:endParaRPr lang="de-DE"/>
          </a:p>
        </p:txBody>
      </p:sp>
    </p:spTree>
    <p:extLst>
      <p:ext uri="{BB962C8B-B14F-4D97-AF65-F5344CB8AC3E}">
        <p14:creationId xmlns:p14="http://schemas.microsoft.com/office/powerpoint/2010/main" val="1319554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Use Szenario </a:t>
            </a:r>
          </a:p>
        </p:txBody>
      </p:sp>
      <p:sp>
        <p:nvSpPr>
          <p:cNvPr id="5" name="Inhaltsplatzhalter 4">
            <a:extLst>
              <a:ext uri="{FF2B5EF4-FFF2-40B4-BE49-F238E27FC236}">
                <a16:creationId xmlns:a16="http://schemas.microsoft.com/office/drawing/2014/main" id="{2197ED40-D400-A9DF-2FE4-0CE1FF12C595}"/>
              </a:ext>
            </a:extLst>
          </p:cNvPr>
          <p:cNvSpPr>
            <a:spLocks noGrp="1"/>
          </p:cNvSpPr>
          <p:nvPr>
            <p:ph idx="1"/>
          </p:nvPr>
        </p:nvSpPr>
        <p:spPr>
          <a:xfrm>
            <a:off x="838200" y="1587500"/>
            <a:ext cx="10515600" cy="4351338"/>
          </a:xfrm>
        </p:spPr>
        <p:txBody>
          <a:bodyPr>
            <a:normAutofit lnSpcReduction="10000"/>
          </a:bodyPr>
          <a:lstStyle/>
          <a:p>
            <a:pPr marL="0" indent="0" algn="l">
              <a:lnSpc>
                <a:spcPct val="150000"/>
              </a:lnSpc>
              <a:buNone/>
            </a:pPr>
            <a:r>
              <a:rPr lang="de-DE" sz="1800" b="0" i="0" u="none" strike="noStrike" baseline="0" dirty="0">
                <a:solidFill>
                  <a:srgbClr val="E8E8E8"/>
                </a:solidFill>
                <a:latin typeface="Verdana" panose="020B0604030504040204" pitchFamily="34" charset="0"/>
              </a:rPr>
              <a:t>Maria plant einen Lebensmitteleinkauf für ein neues Rezept, welches sie ausprobieren möchte. Maria möchte ihren Lebensmitteleinkauf optimieren, indem sie ihr Online-Inventar nutzt. Vor und während dem Einkaufen schaut sie in ihre digitale Liste, die alle vorhandenen Lebensmittel im Kühlschrank, im Gefrierschrank und in den Schränken auflistet. Sie kann schnell sehen, welche Artikel noch vorrätig sind. Aufgrund dieser Informationen kann Maria gezielt nur die Produkte kaufen, die sie tatsächlich benötigt. Nach dem Einkauf räumt sie die neuen Lebensmittel effizient in die Schränke ein und hält in ihrem online Inventar fest welche Produkte sie erworben hat und welche sie für das Rezept verbraucht hat, ohne sich Gedanken über bereits vorhandene Produkte machen zu müssen. Durch die Nutzung ihres Online-Inventars spart Maria Zeit, Geld und vermeidet unnötige Verschwendung.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22.01.2024</a:t>
            </a:r>
            <a:endParaRPr lang="de-DE" dirty="0"/>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9</a:t>
            </a:fld>
            <a:endParaRPr lang="de-DE"/>
          </a:p>
        </p:txBody>
      </p:sp>
    </p:spTree>
    <p:extLst>
      <p:ext uri="{BB962C8B-B14F-4D97-AF65-F5344CB8AC3E}">
        <p14:creationId xmlns:p14="http://schemas.microsoft.com/office/powerpoint/2010/main" val="301000354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3503</Words>
  <Application>Microsoft Office PowerPoint</Application>
  <PresentationFormat>Breitbild</PresentationFormat>
  <Paragraphs>365</Paragraphs>
  <Slides>29</Slides>
  <Notes>25</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29</vt:i4>
      </vt:variant>
    </vt:vector>
  </HeadingPairs>
  <TitlesOfParts>
    <vt:vector size="38" baseType="lpstr">
      <vt:lpstr>Arial</vt:lpstr>
      <vt:lpstr>Calibri</vt:lpstr>
      <vt:lpstr>Calibri Light</vt:lpstr>
      <vt:lpstr>HelveticaNeueLT Std 45</vt:lpstr>
      <vt:lpstr>MiSans</vt:lpstr>
      <vt:lpstr>Segoe UI</vt:lpstr>
      <vt:lpstr>Söhne</vt:lpstr>
      <vt:lpstr>Verdana</vt:lpstr>
      <vt:lpstr>Office</vt:lpstr>
      <vt:lpstr>Audit 3</vt:lpstr>
      <vt:lpstr>Überarbeitung Artefakte  Audit 1</vt:lpstr>
      <vt:lpstr>#Projektplan</vt:lpstr>
      <vt:lpstr>#Deskriptives  Domänenmodell</vt:lpstr>
      <vt:lpstr>#Präskriptives Domänenmodell</vt:lpstr>
      <vt:lpstr>#Stakeholder</vt:lpstr>
      <vt:lpstr>#Persona</vt:lpstr>
      <vt:lpstr>#Task Szenario </vt:lpstr>
      <vt:lpstr>#Use Szenario </vt:lpstr>
      <vt:lpstr>#Erfordernisse </vt:lpstr>
      <vt:lpstr>#Funktionale Anforderungen  </vt:lpstr>
      <vt:lpstr>#Qualitative Anforderungen  </vt:lpstr>
      <vt:lpstr>#Rechtlich-vertragliche Anforderungen  </vt:lpstr>
      <vt:lpstr>Überarbeitung Artefakte  Audit 2</vt:lpstr>
      <vt:lpstr>PowerPoint-Präsentation</vt:lpstr>
      <vt:lpstr>#Colors</vt:lpstr>
      <vt:lpstr>#Fonts</vt:lpstr>
      <vt:lpstr>#Logo</vt:lpstr>
      <vt:lpstr>#DesignPrototype</vt:lpstr>
      <vt:lpstr>#Architekturdiagramm</vt:lpstr>
      <vt:lpstr>#Datenbank</vt:lpstr>
      <vt:lpstr>#API</vt:lpstr>
      <vt:lpstr>Proof of Concept</vt:lpstr>
      <vt:lpstr>PowerPoint-Präsentation</vt:lpstr>
      <vt:lpstr>PowerPoint-Präsentation</vt:lpstr>
      <vt:lpstr>#Projektrisiken</vt:lpstr>
      <vt:lpstr>#Rapid Prototype</vt:lpstr>
      <vt:lpstr>#Projektaussicht </vt:lpstr>
      <vt:lpstr>#Abbildungsverzeichnis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Angelina Maurer (amaurer2)</dc:creator>
  <cp:lastModifiedBy>Angelina Maurer (amaurer2)</cp:lastModifiedBy>
  <cp:revision>23</cp:revision>
  <dcterms:created xsi:type="dcterms:W3CDTF">2023-12-07T08:02:27Z</dcterms:created>
  <dcterms:modified xsi:type="dcterms:W3CDTF">2024-01-18T12:23:44Z</dcterms:modified>
</cp:coreProperties>
</file>